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Montserrat" panose="020B0604020202020204" charset="0"/>
      <p:regular r:id="rId32"/>
      <p:bold r:id="rId33"/>
      <p:italic r:id="rId34"/>
      <p:boldItalic r:id="rId35"/>
    </p:embeddedFont>
    <p:embeddedFont>
      <p:font typeface="Raleway" panose="020B0604020202020204" charset="0"/>
      <p:regular r:id="rId36"/>
      <p:bold r:id="rId37"/>
      <p:italic r:id="rId38"/>
      <p:boldItalic r:id="rId39"/>
    </p:embeddedFont>
    <p:embeddedFont>
      <p:font typeface="Comfortaa" panose="020F0603070200060003" pitchFamily="34" charset="0"/>
      <p:regular r:id="rId40"/>
      <p:bold r:id="rId41"/>
    </p:embeddedFont>
    <p:embeddedFont>
      <p:font typeface="La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3389BF-7EB3-45E4-B863-BB910D6E83C6}">
  <a:tblStyle styleId="{F23389BF-7EB3-45E4-B863-BB910D6E83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401" autoAdjust="0"/>
  </p:normalViewPr>
  <p:slideViewPr>
    <p:cSldViewPr snapToGrid="0">
      <p:cViewPr varScale="1">
        <p:scale>
          <a:sx n="82" d="100"/>
          <a:sy n="82" d="100"/>
        </p:scale>
        <p:origin x="10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1. Kto z Was </a:t>
            </a:r>
            <a:r>
              <a:rPr lang="pl" b="1" dirty="0"/>
              <a:t>nie słyszał </a:t>
            </a:r>
            <a:r>
              <a:rPr lang="pl" dirty="0"/>
              <a:t>wcześniej nic o Webassembly?</a:t>
            </a:r>
            <a:endParaRPr dirty="0"/>
          </a:p>
          <a:p>
            <a:pPr marL="0" lvl="0" indent="0">
              <a:spcBef>
                <a:spcPts val="0"/>
              </a:spcBef>
              <a:spcAft>
                <a:spcPts val="0"/>
              </a:spcAft>
              <a:buNone/>
            </a:pPr>
            <a:r>
              <a:rPr lang="pl" dirty="0"/>
              <a:t>2. Czy ktoś z Was </a:t>
            </a:r>
            <a:r>
              <a:rPr lang="pl" b="1" dirty="0"/>
              <a:t>kompilował już coś do Webassembly, korzysta z Webassembly </a:t>
            </a:r>
            <a:r>
              <a:rPr lang="pl" dirty="0"/>
              <a:t>w swoich projektach?</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JavaScript zostaje wykorzystywany nawet tam, gdzie nikt nie spodziewał się że może zostać wykorzystany – czyli </a:t>
            </a:r>
            <a:r>
              <a:rPr lang="pl" b="1" dirty="0"/>
              <a:t>po stronie serwera, jako Node.js.</a:t>
            </a:r>
            <a:endParaRPr b="1" dirty="0"/>
          </a:p>
          <a:p>
            <a:pPr marL="0" lvl="0" indent="0">
              <a:spcBef>
                <a:spcPts val="0"/>
              </a:spcBef>
              <a:spcAft>
                <a:spcPts val="0"/>
              </a:spcAft>
              <a:buNone/>
            </a:pPr>
            <a:r>
              <a:rPr lang="pl" dirty="0"/>
              <a:t>Pomimo że osiągnięto wzrost prędkości, wszyscy producenci przeglądarek czuli że to nie jest załatwienie sprawy do końca. I wcześniej czy później znowu możemy borykać się z problemem słabej wydajności JavaScriptu.</a:t>
            </a:r>
            <a:endParaRPr dirty="0"/>
          </a:p>
          <a:p>
            <a:pPr marL="0" lvl="0" indent="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W</a:t>
            </a:r>
            <a:r>
              <a:rPr lang="en-US" baseline="0" dirty="0" smtClean="0"/>
              <a:t> </a:t>
            </a:r>
            <a:r>
              <a:rPr lang="pl" dirty="0" smtClean="0"/>
              <a:t>2011 Google </a:t>
            </a:r>
            <a:r>
              <a:rPr lang="pl" dirty="0"/>
              <a:t>zaprezentowało </a:t>
            </a:r>
            <a:r>
              <a:rPr lang="pl" b="0" dirty="0"/>
              <a:t>Native Clienta (NaCl), </a:t>
            </a:r>
            <a:r>
              <a:rPr lang="pl" dirty="0"/>
              <a:t>było to środowisko, w którym można było używać skompilowanego kodu C/C++. </a:t>
            </a:r>
            <a:endParaRPr lang="en-US" dirty="0" smtClean="0"/>
          </a:p>
          <a:p>
            <a:pPr marL="0" lvl="0" indent="0">
              <a:spcBef>
                <a:spcPts val="0"/>
              </a:spcBef>
              <a:spcAft>
                <a:spcPts val="0"/>
              </a:spcAft>
              <a:buNone/>
            </a:pPr>
            <a:r>
              <a:rPr lang="en-US" b="0" dirty="0" smtClean="0"/>
              <a:t>P</a:t>
            </a:r>
            <a:r>
              <a:rPr lang="pl" b="0" dirty="0" smtClean="0"/>
              <a:t>osiadał </a:t>
            </a:r>
            <a:r>
              <a:rPr lang="pl" b="1" dirty="0"/>
              <a:t>ograniczoną kompatybilność, skompilowany kod uruchamiał się tylko na maszynach z procesorami </a:t>
            </a:r>
            <a:r>
              <a:rPr lang="pl" b="1" dirty="0" smtClean="0"/>
              <a:t>x86.</a:t>
            </a:r>
            <a:endParaRPr lang="en-US" b="1" dirty="0" smtClean="0"/>
          </a:p>
          <a:p>
            <a:pPr marL="0" lvl="0" indent="0">
              <a:spcBef>
                <a:spcPts val="0"/>
              </a:spcBef>
              <a:spcAft>
                <a:spcPts val="0"/>
              </a:spcAft>
              <a:buNone/>
            </a:pPr>
            <a:r>
              <a:rPr lang="pl" dirty="0" smtClean="0"/>
              <a:t>Poprawiono </a:t>
            </a:r>
            <a:r>
              <a:rPr lang="pl" dirty="0"/>
              <a:t>to w kolejnej wersji o nazwie </a:t>
            </a:r>
            <a:r>
              <a:rPr lang="pl" b="0" dirty="0"/>
              <a:t>Portable Natice Client (pNaCl).</a:t>
            </a:r>
            <a:endParaRPr b="0" dirty="0"/>
          </a:p>
          <a:p>
            <a:pPr marL="0" lvl="0" indent="0">
              <a:spcBef>
                <a:spcPts val="0"/>
              </a:spcBef>
              <a:spcAft>
                <a:spcPts val="0"/>
              </a:spcAft>
              <a:buNone/>
            </a:pPr>
            <a:r>
              <a:rPr lang="pl" dirty="0" smtClean="0"/>
              <a:t>Niestety </a:t>
            </a:r>
            <a:r>
              <a:rPr lang="pl" dirty="0"/>
              <a:t>inni producenci przeglądarek nie podchwycili jednak tematu, a Mozilla wręcz krytykowała implementację NaCla, porównując go do Microsoftowego ActiveX. Mozilla jasno zakomunikowała, że nie będzie wspierać NaCl w swojej przeglądarce. </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pl" dirty="0" smtClean="0"/>
              <a:t>Ważne </a:t>
            </a:r>
            <a:r>
              <a:rPr lang="pl" dirty="0"/>
              <a:t>jednak odnotowania jest to, że idea została zasiana. Idea, która wpłynie następnie dość mocno na prace nad Webassembly.</a:t>
            </a:r>
            <a:endParaRPr dirty="0"/>
          </a:p>
          <a:p>
            <a:pPr marL="0" lvl="0" indent="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To już rok 2013, tym razem Mozilla wprowadza własną platformę </a:t>
            </a:r>
            <a:r>
              <a:rPr lang="pl" b="1" dirty="0"/>
              <a:t>asm.js</a:t>
            </a:r>
            <a:r>
              <a:rPr lang="pl" dirty="0"/>
              <a:t> działającą „out of the box” we wszystkich przeglądarkach z wydajnością zbliżoną do natywnej. </a:t>
            </a:r>
            <a:endParaRPr lang="en-US" dirty="0" smtClean="0"/>
          </a:p>
          <a:p>
            <a:pPr marL="0" lvl="0" indent="0">
              <a:spcBef>
                <a:spcPts val="0"/>
              </a:spcBef>
              <a:spcAft>
                <a:spcPts val="0"/>
              </a:spcAft>
              <a:buNone/>
            </a:pPr>
            <a:r>
              <a:rPr lang="pl" dirty="0" smtClean="0"/>
              <a:t>Idea </a:t>
            </a:r>
            <a:r>
              <a:rPr lang="pl" dirty="0"/>
              <a:t>stojąca za asm.js w gruncie rzeczy jest prosta. Asm.js umożliwiał skompilowanie programu napisanego w C/C++ do kodu JavaScript. </a:t>
            </a:r>
            <a:endParaRPr lang="en-US" dirty="0" smtClean="0"/>
          </a:p>
          <a:p>
            <a:pPr marL="0" lvl="0" indent="0">
              <a:spcBef>
                <a:spcPts val="0"/>
              </a:spcBef>
              <a:spcAft>
                <a:spcPts val="0"/>
              </a:spcAft>
              <a:buNone/>
            </a:pPr>
            <a:r>
              <a:rPr lang="pl" dirty="0" smtClean="0"/>
              <a:t>Główny </a:t>
            </a:r>
            <a:r>
              <a:rPr lang="pl" dirty="0"/>
              <a:t>nacisk położono na proces kompilacji, w którym zastosowano szereg optymalizacji, osiągając dzięki temu lepszą wydajność niż w przypadku standardowego JavaScriptu.</a:t>
            </a:r>
            <a:endParaRPr dirty="0"/>
          </a:p>
          <a:p>
            <a:pPr marL="0" lvl="0" indent="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b="1" dirty="0" smtClean="0"/>
              <a:t>Asm.js </a:t>
            </a:r>
            <a:r>
              <a:rPr lang="pl" b="1" dirty="0"/>
              <a:t>niestety posiadał też swoje wady. </a:t>
            </a:r>
            <a:r>
              <a:rPr lang="pl" dirty="0"/>
              <a:t>Pomimo że wzrost prędkości był znaczący, w porównaniu do zwykłego JavaScriptu, asm.js nie dawał nam żadnej </a:t>
            </a:r>
            <a:r>
              <a:rPr lang="pl" b="1" dirty="0"/>
              <a:t>gwarancji, że aplikacja będzie działać z tą samą prędkością </a:t>
            </a:r>
            <a:r>
              <a:rPr lang="pl" b="0" dirty="0"/>
              <a:t>we wszystkich przeglądarkach</a:t>
            </a:r>
            <a:r>
              <a:rPr lang="pl" b="1" dirty="0"/>
              <a:t>. </a:t>
            </a:r>
            <a:r>
              <a:rPr lang="pl" b="0" dirty="0"/>
              <a:t>Spowodowane jest to </a:t>
            </a:r>
            <a:r>
              <a:rPr lang="pl" b="1" dirty="0"/>
              <a:t>brakiem otwartego standardu oraz nieformalną specyfikacją utrudniająca </a:t>
            </a:r>
            <a:r>
              <a:rPr lang="pl" b="0" dirty="0"/>
              <a:t>wdrożenie asm.js we wszystkich przeglądarkach jednakowo</a:t>
            </a:r>
            <a:r>
              <a:rPr lang="pl" b="1" dirty="0" smtClean="0"/>
              <a:t>.</a:t>
            </a:r>
            <a:endParaRPr lang="en-US" b="1" dirty="0" smtClean="0"/>
          </a:p>
          <a:p>
            <a:pPr marL="0" lvl="0" indent="0">
              <a:spcBef>
                <a:spcPts val="0"/>
              </a:spcBef>
              <a:spcAft>
                <a:spcPts val="0"/>
              </a:spcAft>
              <a:buNone/>
            </a:pPr>
            <a:endParaRPr lang="en-US" b="1" dirty="0" smtClean="0"/>
          </a:p>
          <a:p>
            <a:pPr marL="0" lvl="0" indent="0">
              <a:spcBef>
                <a:spcPts val="0"/>
              </a:spcBef>
              <a:spcAft>
                <a:spcPts val="0"/>
              </a:spcAft>
              <a:buNone/>
            </a:pPr>
            <a:r>
              <a:rPr lang="pl" dirty="0" smtClean="0"/>
              <a:t>Aczkolwiek </a:t>
            </a:r>
            <a:r>
              <a:rPr lang="pl" dirty="0"/>
              <a:t>warto podkreślić że czołowi producenci przeglądarek starali się wspierać idee asm.js.</a:t>
            </a:r>
            <a:endParaRPr dirty="0"/>
          </a:p>
          <a:p>
            <a:pPr marL="0" lvl="0" indent="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Na naszej osi czasu dochodzimy do roku 2015 w którym Google, Mozilla i Microsoft ogłosili że pracują nad nowym językiem dla przeglądarek internetowych. </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pl" dirty="0" smtClean="0"/>
              <a:t>Jak </a:t>
            </a:r>
            <a:r>
              <a:rPr lang="pl" dirty="0"/>
              <a:t>widzimy pomysłów i koncepcji </a:t>
            </a:r>
            <a:r>
              <a:rPr lang="en-US" dirty="0" err="1" smtClean="0"/>
              <a:t>walki</a:t>
            </a:r>
            <a:r>
              <a:rPr lang="en-US" baseline="0" dirty="0" smtClean="0"/>
              <a:t> z</a:t>
            </a:r>
            <a:r>
              <a:rPr lang="pl" dirty="0" smtClean="0"/>
              <a:t> JavaScrtipt</a:t>
            </a:r>
            <a:r>
              <a:rPr lang="en-US" dirty="0" err="1" smtClean="0"/>
              <a:t>em</a:t>
            </a:r>
            <a:r>
              <a:rPr lang="pl" dirty="0" smtClean="0"/>
              <a:t> </a:t>
            </a:r>
            <a:r>
              <a:rPr lang="pl" dirty="0"/>
              <a:t>na przełomie blisko 20 lat było kilka, z czego dwa ostatnie mocno wpłynęły na kierunek rozwoju przeglądarek internetowych.</a:t>
            </a:r>
            <a:endParaRPr dirty="0"/>
          </a:p>
          <a:p>
            <a:pPr marL="0" lvl="0" indent="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PL" dirty="0" smtClean="0"/>
              <a:t>Co również ważne, </a:t>
            </a:r>
            <a:r>
              <a:rPr lang="pl-PL" b="1" dirty="0" err="1" smtClean="0"/>
              <a:t>WebAssembly</a:t>
            </a:r>
            <a:r>
              <a:rPr lang="pl-PL" b="1" dirty="0" smtClean="0"/>
              <a:t> jest opracowywany jako otwarty standard webowy</a:t>
            </a:r>
            <a:r>
              <a:rPr lang="en-US" b="0" dirty="0" smtClean="0"/>
              <a:t>.</a:t>
            </a:r>
          </a:p>
          <a:p>
            <a:pPr marL="0" lvl="0" indent="0">
              <a:spcBef>
                <a:spcPts val="0"/>
              </a:spcBef>
              <a:spcAft>
                <a:spcPts val="0"/>
              </a:spcAft>
              <a:buNone/>
            </a:pPr>
            <a:r>
              <a:rPr lang="en-US" dirty="0" smtClean="0"/>
              <a:t>N</a:t>
            </a:r>
            <a:r>
              <a:rPr lang="pl-PL" dirty="0" err="1" smtClean="0"/>
              <a:t>ie</a:t>
            </a:r>
            <a:r>
              <a:rPr lang="pl-PL" dirty="0" smtClean="0"/>
              <a:t> jest w żaden sposób opatentowany ani chroniony prawami autorskimi.</a:t>
            </a:r>
            <a:endParaRPr lang="en-US" dirty="0" smtClean="0"/>
          </a:p>
          <a:p>
            <a:pPr marL="0" lvl="0" indent="0">
              <a:spcBef>
                <a:spcPts val="0"/>
              </a:spcBef>
              <a:spcAft>
                <a:spcPts val="0"/>
              </a:spcAft>
              <a:buNone/>
            </a:pPr>
            <a:r>
              <a:rPr lang="pl-PL" dirty="0" smtClean="0"/>
              <a:t>Nad całością projektu czuwa </a:t>
            </a:r>
            <a:r>
              <a:rPr lang="pl-PL" b="1" dirty="0" smtClean="0"/>
              <a:t>W3C </a:t>
            </a:r>
            <a:r>
              <a:rPr lang="pl-PL" b="1" dirty="0" err="1" smtClean="0"/>
              <a:t>WebAssembly</a:t>
            </a:r>
            <a:r>
              <a:rPr lang="pl-PL" b="1" dirty="0" smtClean="0"/>
              <a:t> </a:t>
            </a:r>
            <a:r>
              <a:rPr lang="pl-PL" b="1" dirty="0" err="1" smtClean="0"/>
              <a:t>Working</a:t>
            </a:r>
            <a:r>
              <a:rPr lang="pl-PL" b="1" dirty="0" smtClean="0"/>
              <a:t> </a:t>
            </a:r>
            <a:r>
              <a:rPr lang="pl-PL" b="1" dirty="0" err="1" smtClean="0"/>
              <a:t>Group</a:t>
            </a:r>
            <a:r>
              <a:rPr lang="pl-PL" b="1" dirty="0" smtClean="0"/>
              <a:t>.</a:t>
            </a:r>
          </a:p>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	 	 	</a:t>
            </a:r>
            <a:endParaRPr dirty="0"/>
          </a:p>
          <a:p>
            <a:pPr marL="457200" lvl="0" indent="-298450" rtl="0">
              <a:lnSpc>
                <a:spcPct val="115000"/>
              </a:lnSpc>
              <a:spcBef>
                <a:spcPts val="0"/>
              </a:spcBef>
              <a:spcAft>
                <a:spcPts val="0"/>
              </a:spcAft>
              <a:buSzPts val="1100"/>
              <a:buAutoNum type="arabicPeriod"/>
            </a:pPr>
            <a:r>
              <a:rPr lang="pl" dirty="0"/>
              <a:t>Webassembly </a:t>
            </a:r>
            <a:r>
              <a:rPr lang="pl" b="1" dirty="0"/>
              <a:t>nie kompiluje się do JavaScriptu</a:t>
            </a:r>
            <a:r>
              <a:rPr lang="pl" dirty="0"/>
              <a:t> jak ma to miejsce np. w przypadku TypeScriptu czy asm.js.</a:t>
            </a:r>
            <a:endParaRPr dirty="0"/>
          </a:p>
          <a:p>
            <a:pPr marL="457200" lvl="0" indent="-298450" rtl="0">
              <a:lnSpc>
                <a:spcPct val="115000"/>
              </a:lnSpc>
              <a:spcBef>
                <a:spcPts val="0"/>
              </a:spcBef>
              <a:spcAft>
                <a:spcPts val="0"/>
              </a:spcAft>
              <a:buSzPts val="1100"/>
              <a:buAutoNum type="arabicPeriod"/>
            </a:pPr>
            <a:r>
              <a:rPr lang="pl" dirty="0"/>
              <a:t>Webassembly </a:t>
            </a:r>
            <a:r>
              <a:rPr lang="pl" b="1" dirty="0"/>
              <a:t>nie jest językiem programowania dla programistów</a:t>
            </a:r>
            <a:r>
              <a:rPr lang="pl" dirty="0"/>
              <a:t>. Pomimo iż posiada </a:t>
            </a:r>
            <a:r>
              <a:rPr lang="pl" b="1" dirty="0"/>
              <a:t>reprezentację tekstową</a:t>
            </a:r>
            <a:r>
              <a:rPr lang="pl" dirty="0"/>
              <a:t> a jej składnia podobna jest do języka LISP to sam Webassembly jest kodem bajtowym tworzonym przez odpowiednie narzędzia, a nie przez programistów.</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Przede wszystkim Webassembly nie jest tworzony z myślą o zastąpieniu JavaScriptu, a raczej o jego uzupełnieniu</a:t>
            </a:r>
            <a:r>
              <a:rPr lang="pl" dirty="0" smtClean="0"/>
              <a:t>.</a:t>
            </a:r>
            <a:endParaRPr dirty="0"/>
          </a:p>
          <a:p>
            <a:pPr marL="0" lvl="0" indent="0">
              <a:spcBef>
                <a:spcPts val="0"/>
              </a:spcBef>
              <a:spcAft>
                <a:spcPts val="0"/>
              </a:spcAft>
              <a:buNone/>
            </a:pPr>
            <a:r>
              <a:rPr lang="pl" b="1" dirty="0"/>
              <a:t>Webassembly jest uruchamiany w tej samej maszynie wirtualnej (VM) co JavaScript</a:t>
            </a:r>
            <a:r>
              <a:rPr lang="pl" dirty="0"/>
              <a:t>, dzięki czemu możemy czerpać korzyści z obu tych języków</a:t>
            </a:r>
            <a:r>
              <a:rPr lang="pl" dirty="0" smtClean="0"/>
              <a:t>.</a:t>
            </a:r>
            <a:endParaRPr dirty="0"/>
          </a:p>
          <a:p>
            <a:pPr marL="0" lvl="0" indent="0">
              <a:spcBef>
                <a:spcPts val="0"/>
              </a:spcBef>
              <a:spcAft>
                <a:spcPts val="0"/>
              </a:spcAft>
              <a:buNone/>
            </a:pPr>
            <a:r>
              <a:rPr lang="pl" dirty="0"/>
              <a:t>Webassembly daje nam możliwość przygotowania modułów, które będziemy mogli używać w aplikacjach napisanych w JavaScript oraz Node.js</a:t>
            </a:r>
            <a:r>
              <a:rPr lang="pl" dirty="0" smtClean="0"/>
              <a:t>.</a:t>
            </a:r>
            <a:endParaRPr lang="en-US" dirty="0" smtClean="0"/>
          </a:p>
          <a:p>
            <a:pPr marL="0" lvl="0" indent="0">
              <a:spcBef>
                <a:spcPts val="0"/>
              </a:spcBef>
              <a:spcAft>
                <a:spcPts val="0"/>
              </a:spcAft>
              <a:buNone/>
            </a:pPr>
            <a:r>
              <a:rPr lang="en-US" dirty="0" smtClean="0"/>
              <a:t>Do </a:t>
            </a:r>
            <a:r>
              <a:rPr lang="en-US" dirty="0" err="1" smtClean="0"/>
              <a:t>Webassembly</a:t>
            </a:r>
            <a:r>
              <a:rPr lang="en-US" baseline="0" dirty="0" smtClean="0"/>
              <a:t> </a:t>
            </a:r>
            <a:r>
              <a:rPr lang="en-US" baseline="0" dirty="0" err="1" smtClean="0"/>
              <a:t>przenosimy</a:t>
            </a:r>
            <a:r>
              <a:rPr lang="en-US" baseline="0" dirty="0" smtClean="0"/>
              <a:t> </a:t>
            </a:r>
            <a:r>
              <a:rPr lang="en-US" baseline="0" dirty="0" err="1" smtClean="0"/>
              <a:t>ciężkie</a:t>
            </a:r>
            <a:r>
              <a:rPr lang="en-US" baseline="0" dirty="0" smtClean="0"/>
              <a:t>, </a:t>
            </a:r>
            <a:r>
              <a:rPr lang="en-US" baseline="0" dirty="0" err="1" smtClean="0"/>
              <a:t>czasochłonne</a:t>
            </a:r>
            <a:r>
              <a:rPr lang="en-US" baseline="0" dirty="0" smtClean="0"/>
              <a:t> </a:t>
            </a:r>
            <a:r>
              <a:rPr lang="en-US" baseline="0" dirty="0" err="1" smtClean="0"/>
              <a:t>przeliczenia</a:t>
            </a:r>
            <a:r>
              <a:rPr lang="en-US" baseline="0" dirty="0" smtClean="0"/>
              <a:t>, a z </a:t>
            </a:r>
            <a:r>
              <a:rPr lang="en-US" baseline="0" dirty="0" err="1" smtClean="0"/>
              <a:t>poziomu</a:t>
            </a:r>
            <a:r>
              <a:rPr lang="en-US" baseline="0" dirty="0" smtClean="0"/>
              <a:t> </a:t>
            </a:r>
            <a:r>
              <a:rPr lang="en-US" baseline="0" dirty="0" err="1" smtClean="0"/>
              <a:t>webassembly</a:t>
            </a:r>
            <a:r>
              <a:rPr lang="en-US" baseline="0" dirty="0" smtClean="0"/>
              <a:t> </a:t>
            </a:r>
            <a:r>
              <a:rPr lang="en-US" baseline="0" dirty="0" err="1" smtClean="0"/>
              <a:t>korzystamy</a:t>
            </a:r>
            <a:r>
              <a:rPr lang="en-US" baseline="0" dirty="0" smtClean="0"/>
              <a:t> </a:t>
            </a:r>
            <a:r>
              <a:rPr lang="en-US" baseline="0" dirty="0" err="1" smtClean="0"/>
              <a:t>już</a:t>
            </a:r>
            <a:r>
              <a:rPr lang="en-US" baseline="0" dirty="0" smtClean="0"/>
              <a:t> z </a:t>
            </a:r>
            <a:r>
              <a:rPr lang="en-US" baseline="0" dirty="0" err="1" smtClean="0"/>
              <a:t>wyniku</a:t>
            </a:r>
            <a:r>
              <a:rPr lang="en-US" baseline="0" dirty="0" smtClean="0"/>
              <a:t> </a:t>
            </a:r>
            <a:r>
              <a:rPr lang="en-US" baseline="0" dirty="0" err="1" smtClean="0"/>
              <a:t>tych</a:t>
            </a:r>
            <a:r>
              <a:rPr lang="en-US" baseline="0" dirty="0" smtClean="0"/>
              <a:t> </a:t>
            </a:r>
            <a:r>
              <a:rPr lang="en-US" baseline="0" dirty="0" err="1" smtClean="0"/>
              <a:t>obliczeń</a:t>
            </a:r>
            <a:r>
              <a:rPr lang="en-US" baseline="0" smtClean="0"/>
              <a:t>,</a:t>
            </a:r>
            <a:endParaRPr dirty="0"/>
          </a:p>
          <a:p>
            <a:pPr marL="0" lvl="0" indent="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PL" dirty="0" smtClean="0"/>
              <a:t>Przyjrzyjmy się jeszcze jakie są różnice pomiędzy wykonywaniem kodu </a:t>
            </a:r>
            <a:r>
              <a:rPr lang="pl-PL" dirty="0" err="1" smtClean="0"/>
              <a:t>JavaScriptowego</a:t>
            </a:r>
            <a:r>
              <a:rPr lang="pl-PL" dirty="0" smtClean="0"/>
              <a:t> a </a:t>
            </a:r>
            <a:r>
              <a:rPr lang="pl-PL" dirty="0" err="1" smtClean="0"/>
              <a:t>Webassembly</a:t>
            </a:r>
            <a:r>
              <a:rPr lang="pl-PL" dirty="0" smtClean="0"/>
              <a:t>.</a:t>
            </a:r>
          </a:p>
          <a:p>
            <a:pPr marL="0" lvl="0" indent="0">
              <a:spcBef>
                <a:spcPts val="0"/>
              </a:spcBef>
              <a:spcAft>
                <a:spcPts val="0"/>
              </a:spcAft>
              <a:buNone/>
            </a:pPr>
            <a:r>
              <a:rPr lang="pl-PL" dirty="0" smtClean="0"/>
              <a:t>Na początku chciałbym zaznaczyć że diagramy te są poglądowe a ich celem jest pokazanie jak może różnić się wydajność JS vs </a:t>
            </a:r>
            <a:r>
              <a:rPr lang="pl-PL" dirty="0" err="1" smtClean="0"/>
              <a:t>Webassembly</a:t>
            </a:r>
            <a:r>
              <a:rPr lang="pl-PL" dirty="0" smtClean="0"/>
              <a:t> dla tej samej funkcjonalności.</a:t>
            </a:r>
            <a:endParaRPr lang="en-US" dirty="0" smtClean="0"/>
          </a:p>
          <a:p>
            <a:pPr marL="0" lvl="0" indent="0">
              <a:spcBef>
                <a:spcPts val="0"/>
              </a:spcBef>
              <a:spcAft>
                <a:spcPts val="0"/>
              </a:spcAft>
              <a:buNone/>
            </a:pPr>
            <a:r>
              <a:rPr lang="pl-PL" dirty="0" smtClean="0"/>
              <a:t>Warto też podkreślić że przedstawione </a:t>
            </a:r>
            <a:r>
              <a:rPr lang="pl-PL" b="1" dirty="0" smtClean="0"/>
              <a:t>zadania nie są tak dokładnie odizolowane od siebie</a:t>
            </a:r>
            <a:r>
              <a:rPr lang="pl-PL" dirty="0" smtClean="0"/>
              <a:t>, bardzo często się nawzajem przeplatają. </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pl-PL" dirty="0" smtClean="0"/>
              <a:t>Jest trochę </a:t>
            </a:r>
            <a:r>
              <a:rPr lang="pl-PL" dirty="0" err="1" smtClean="0"/>
              <a:t>parsowania</a:t>
            </a:r>
            <a:r>
              <a:rPr lang="pl-PL" dirty="0" smtClean="0"/>
              <a:t>, następnie wykonanie kodu, następnie kompilacja, </a:t>
            </a:r>
            <a:r>
              <a:rPr lang="pl-PL" dirty="0" err="1" smtClean="0"/>
              <a:t>parsowanie</a:t>
            </a:r>
            <a:r>
              <a:rPr lang="pl-PL" dirty="0" smtClean="0"/>
              <a:t> i znów wykonanie.</a:t>
            </a:r>
          </a:p>
          <a:p>
            <a:pPr marL="0" lvl="0" indent="0">
              <a:spcBef>
                <a:spcPts val="0"/>
              </a:spcBef>
              <a:spcAft>
                <a:spcPts val="0"/>
              </a:spcAft>
              <a:buNone/>
            </a:pPr>
            <a:endParaRPr lang="pl-PL" dirty="0" smtClean="0"/>
          </a:p>
          <a:p>
            <a:pPr marL="0" lvl="0" indent="0">
              <a:spcBef>
                <a:spcPts val="0"/>
              </a:spcBef>
              <a:spcAft>
                <a:spcPts val="0"/>
              </a:spcAft>
              <a:buNone/>
            </a:pPr>
            <a:r>
              <a:rPr lang="en-US" dirty="0" smtClean="0"/>
              <a:t>1</a:t>
            </a:r>
            <a:r>
              <a:rPr lang="pl-PL" dirty="0" smtClean="0"/>
              <a:t>. Podczas </a:t>
            </a:r>
            <a:r>
              <a:rPr lang="pl-PL" dirty="0" err="1" smtClean="0"/>
              <a:t>parsowania</a:t>
            </a:r>
            <a:r>
              <a:rPr lang="pl-PL" dirty="0" smtClean="0"/>
              <a:t> plik </a:t>
            </a:r>
            <a:r>
              <a:rPr lang="pl-PL" dirty="0" err="1" smtClean="0"/>
              <a:t>JavaScriptowy</a:t>
            </a:r>
            <a:r>
              <a:rPr lang="pl-PL" dirty="0" smtClean="0"/>
              <a:t> zamieniany jest</a:t>
            </a:r>
            <a:r>
              <a:rPr lang="pl-PL" b="1" dirty="0" smtClean="0"/>
              <a:t> do pośredniej reprezentacji </a:t>
            </a:r>
            <a:r>
              <a:rPr lang="pl-PL" dirty="0" smtClean="0"/>
              <a:t>– to oczywiście zależy  od przeglądarki, ale załóżmy że mówimy tutaj o </a:t>
            </a:r>
            <a:r>
              <a:rPr lang="pl-PL" dirty="0" err="1" smtClean="0"/>
              <a:t>Firefoxie</a:t>
            </a:r>
            <a:r>
              <a:rPr lang="pl-PL" dirty="0" smtClean="0"/>
              <a:t> i silniku </a:t>
            </a:r>
            <a:r>
              <a:rPr lang="pl-PL" dirty="0" err="1" smtClean="0"/>
              <a:t>spiderMonkey</a:t>
            </a:r>
            <a:r>
              <a:rPr lang="pl-PL" dirty="0" smtClean="0"/>
              <a:t>. </a:t>
            </a:r>
            <a:r>
              <a:rPr lang="pl-PL" dirty="0" err="1" smtClean="0"/>
              <a:t>Webassembly</a:t>
            </a:r>
            <a:r>
              <a:rPr lang="pl-PL" dirty="0" smtClean="0"/>
              <a:t> nie potrzebuje tego kroku ponieważ</a:t>
            </a:r>
            <a:r>
              <a:rPr lang="en-US" dirty="0" smtClean="0"/>
              <a:t> jest</a:t>
            </a:r>
            <a:r>
              <a:rPr lang="pl-PL" dirty="0" smtClean="0"/>
              <a:t> już w wersji pośredniej.</a:t>
            </a:r>
          </a:p>
          <a:p>
            <a:pPr marL="0" lvl="0" indent="0">
              <a:spcBef>
                <a:spcPts val="0"/>
              </a:spcBef>
              <a:spcAft>
                <a:spcPts val="0"/>
              </a:spcAft>
              <a:buNone/>
            </a:pPr>
            <a:endParaRPr lang="pl-PL" dirty="0" smtClean="0"/>
          </a:p>
          <a:p>
            <a:pPr marL="0" lvl="0" indent="0">
              <a:spcBef>
                <a:spcPts val="0"/>
              </a:spcBef>
              <a:spcAft>
                <a:spcPts val="0"/>
              </a:spcAft>
              <a:buNone/>
            </a:pPr>
            <a:r>
              <a:rPr lang="pl-PL" dirty="0" smtClean="0"/>
              <a:t>3. Podczas kompilacji, optymalizacji oraz re-optymalizacji, możemy zauważyć 2 powody dla których </a:t>
            </a:r>
            <a:r>
              <a:rPr lang="pl-PL" dirty="0" err="1" smtClean="0"/>
              <a:t>webassembly</a:t>
            </a:r>
            <a:r>
              <a:rPr lang="pl-PL" dirty="0" smtClean="0"/>
              <a:t> jest wydajniejszy.</a:t>
            </a:r>
          </a:p>
          <a:p>
            <a:pPr marL="0" lvl="0" indent="0">
              <a:spcBef>
                <a:spcPts val="0"/>
              </a:spcBef>
              <a:spcAft>
                <a:spcPts val="0"/>
              </a:spcAft>
              <a:buNone/>
            </a:pPr>
            <a:r>
              <a:rPr lang="pl-PL" dirty="0" smtClean="0"/>
              <a:t>    • Kompilator nie musi spędzać czasu na </a:t>
            </a:r>
            <a:r>
              <a:rPr lang="pl-PL" b="1" dirty="0" smtClean="0"/>
              <a:t>dedukcji typu zmiennych</a:t>
            </a:r>
            <a:r>
              <a:rPr lang="pl-PL" dirty="0" smtClean="0"/>
              <a:t>.</a:t>
            </a:r>
          </a:p>
          <a:p>
            <a:pPr marL="0" lvl="0" indent="0">
              <a:spcBef>
                <a:spcPts val="0"/>
              </a:spcBef>
              <a:spcAft>
                <a:spcPts val="0"/>
              </a:spcAft>
              <a:buNone/>
            </a:pPr>
            <a:r>
              <a:rPr lang="pl-PL" dirty="0" smtClean="0"/>
              <a:t>    • Większość optymalizacji została zrobiona </a:t>
            </a:r>
            <a:r>
              <a:rPr lang="pl-PL" b="1" dirty="0" smtClean="0"/>
              <a:t>na etapie użycia kompilatora.</a:t>
            </a:r>
            <a:endParaRPr lang="en-US" b="1" dirty="0" smtClean="0"/>
          </a:p>
          <a:p>
            <a:pPr marL="0" lvl="0" indent="0">
              <a:spcBef>
                <a:spcPts val="0"/>
              </a:spcBef>
              <a:spcAft>
                <a:spcPts val="0"/>
              </a:spcAft>
              <a:buNone/>
            </a:pPr>
            <a:endParaRPr lang="pl-PL" dirty="0" smtClean="0"/>
          </a:p>
          <a:p>
            <a:pPr marL="0" lvl="0" indent="0">
              <a:spcBef>
                <a:spcPts val="0"/>
              </a:spcBef>
              <a:spcAft>
                <a:spcPts val="0"/>
              </a:spcAft>
              <a:buNone/>
            </a:pPr>
            <a:r>
              <a:rPr lang="pl-PL" dirty="0" smtClean="0"/>
              <a:t>4. Wykonanie kodu. Z tym wykonaniem kodu bywa różnie – wiele czynników wpływa na to </a:t>
            </a:r>
            <a:r>
              <a:rPr lang="en-US" dirty="0" smtClean="0"/>
              <a:t>o</a:t>
            </a:r>
            <a:r>
              <a:rPr lang="pl-PL" dirty="0" smtClean="0"/>
              <a:t> ile </a:t>
            </a:r>
            <a:r>
              <a:rPr lang="pl-PL" dirty="0" err="1" smtClean="0"/>
              <a:t>webassembly</a:t>
            </a:r>
            <a:r>
              <a:rPr lang="pl-PL" dirty="0" smtClean="0"/>
              <a:t> będzie szybszy niż </a:t>
            </a:r>
            <a:r>
              <a:rPr lang="pl-PL" dirty="0" err="1" smtClean="0"/>
              <a:t>stadardowy</a:t>
            </a:r>
            <a:r>
              <a:rPr lang="pl-PL" dirty="0" smtClean="0"/>
              <a:t> </a:t>
            </a:r>
            <a:r>
              <a:rPr lang="pl-PL" dirty="0" err="1" smtClean="0"/>
              <a:t>javascript</a:t>
            </a:r>
            <a:r>
              <a:rPr lang="pl-PL" dirty="0" smtClean="0"/>
              <a:t>.</a:t>
            </a:r>
            <a:endParaRPr lang="en-US" dirty="0" smtClean="0"/>
          </a:p>
          <a:p>
            <a:pPr marL="0" lvl="0" indent="0">
              <a:spcBef>
                <a:spcPts val="0"/>
              </a:spcBef>
              <a:spcAft>
                <a:spcPts val="0"/>
              </a:spcAft>
              <a:buNone/>
            </a:pPr>
            <a:r>
              <a:rPr lang="pl-PL" dirty="0" smtClean="0"/>
              <a:t>Można np. pisać w </a:t>
            </a:r>
            <a:r>
              <a:rPr lang="pl-PL" dirty="0" err="1" smtClean="0"/>
              <a:t>javascri</a:t>
            </a:r>
            <a:r>
              <a:rPr lang="en-US" dirty="0" smtClean="0"/>
              <a:t>p</a:t>
            </a:r>
            <a:r>
              <a:rPr lang="pl-PL" dirty="0" err="1" smtClean="0"/>
              <a:t>tcie</a:t>
            </a:r>
            <a:r>
              <a:rPr lang="pl-PL" dirty="0" smtClean="0"/>
              <a:t> w taki sposób aby było to przyjemne i bardziej czytelne dla kompilatora. Najprawdopodobniej jednak w swoich projektach bardziej niż na czytelności dla kompilatora zależy wam na czytelności dla drugiego człowieka, wtedy jednak kompilator musi spędzić więcej czasu nad optymalizacją.</a:t>
            </a:r>
            <a:endParaRPr lang="en-US" dirty="0" smtClean="0"/>
          </a:p>
          <a:p>
            <a:pPr marL="0" lvl="0" indent="0">
              <a:spcBef>
                <a:spcPts val="0"/>
              </a:spcBef>
              <a:spcAft>
                <a:spcPts val="0"/>
              </a:spcAft>
              <a:buNone/>
            </a:pPr>
            <a:endParaRPr lang="pl-PL" dirty="0" smtClean="0"/>
          </a:p>
          <a:p>
            <a:pPr marL="0" lvl="0" indent="0">
              <a:spcBef>
                <a:spcPts val="0"/>
              </a:spcBef>
              <a:spcAft>
                <a:spcPts val="0"/>
              </a:spcAft>
              <a:buNone/>
            </a:pPr>
            <a:r>
              <a:rPr lang="pl-PL" dirty="0" smtClean="0"/>
              <a:t>5. </a:t>
            </a:r>
            <a:r>
              <a:rPr lang="pl-PL" dirty="0" err="1" smtClean="0"/>
              <a:t>Webassembly</a:t>
            </a:r>
            <a:r>
              <a:rPr lang="pl-PL" dirty="0" smtClean="0"/>
              <a:t> jak na razie ma manualne zarządzanie pamięcią, więc nie musimy się martwić o to kiedy uruchomi się </a:t>
            </a:r>
            <a:r>
              <a:rPr lang="pl-PL" dirty="0" err="1" smtClean="0"/>
              <a:t>garbage</a:t>
            </a:r>
            <a:r>
              <a:rPr lang="pl-PL" dirty="0" smtClean="0"/>
              <a:t> </a:t>
            </a:r>
            <a:r>
              <a:rPr lang="pl-PL" dirty="0" err="1" smtClean="0"/>
              <a:t>collector</a:t>
            </a:r>
            <a:r>
              <a:rPr lang="pl-PL" dirty="0" smtClean="0"/>
              <a:t> w celu wyczyszczenia niepotrzebnych zmiennych.</a:t>
            </a:r>
            <a:endParaRPr lang="en-US" dirty="0" smtClean="0"/>
          </a:p>
          <a:p>
            <a:pPr marL="0" lvl="0" indent="0">
              <a:spcBef>
                <a:spcPts val="0"/>
              </a:spcBef>
              <a:spcAft>
                <a:spcPts val="0"/>
              </a:spcAft>
              <a:buNone/>
            </a:pPr>
            <a:endParaRPr lang="pl-PL" dirty="0" smtClean="0"/>
          </a:p>
          <a:p>
            <a:pPr marL="0" lvl="0" indent="0">
              <a:spcBef>
                <a:spcPts val="0"/>
              </a:spcBef>
              <a:spcAft>
                <a:spcPts val="0"/>
              </a:spcAft>
              <a:buNone/>
            </a:pPr>
            <a:r>
              <a:rPr lang="pl-PL" dirty="0" smtClean="0"/>
              <a:t>Podsumowując:</a:t>
            </a:r>
          </a:p>
          <a:p>
            <a:pPr marL="0" lvl="0" indent="0">
              <a:spcBef>
                <a:spcPts val="0"/>
              </a:spcBef>
              <a:spcAft>
                <a:spcPts val="0"/>
              </a:spcAft>
              <a:buNone/>
            </a:pPr>
            <a:r>
              <a:rPr lang="pl-PL" dirty="0" smtClean="0"/>
              <a:t>1. Dekodowanie jest szybsze niż </a:t>
            </a:r>
            <a:r>
              <a:rPr lang="pl-PL" dirty="0" err="1" smtClean="0"/>
              <a:t>parsowanie</a:t>
            </a:r>
            <a:r>
              <a:rPr lang="pl-PL" dirty="0" smtClean="0"/>
              <a:t> ponieważ</a:t>
            </a:r>
            <a:r>
              <a:rPr lang="pl-PL" b="1" dirty="0" smtClean="0"/>
              <a:t> </a:t>
            </a:r>
            <a:r>
              <a:rPr lang="pl-PL" b="1" dirty="0" err="1" smtClean="0"/>
              <a:t>webassembly</a:t>
            </a:r>
            <a:r>
              <a:rPr lang="pl-PL" b="1" dirty="0" smtClean="0"/>
              <a:t> jest już w postaci kodu bajtowego.</a:t>
            </a:r>
          </a:p>
          <a:p>
            <a:pPr marL="0" lvl="0" indent="0">
              <a:spcBef>
                <a:spcPts val="0"/>
              </a:spcBef>
              <a:spcAft>
                <a:spcPts val="0"/>
              </a:spcAft>
              <a:buNone/>
            </a:pPr>
            <a:r>
              <a:rPr lang="pl-PL" dirty="0" smtClean="0"/>
              <a:t>2. Kompilacja i optymalizacja zajmują mniej czasu ponieważ </a:t>
            </a:r>
            <a:r>
              <a:rPr lang="pl-PL" b="1" dirty="0" err="1" smtClean="0"/>
              <a:t>WebAssembly</a:t>
            </a:r>
            <a:r>
              <a:rPr lang="pl-PL" b="1" dirty="0" smtClean="0"/>
              <a:t> jest bliżej kodu maszynowego niż JavaScript </a:t>
            </a:r>
            <a:r>
              <a:rPr lang="pl-PL" dirty="0" smtClean="0"/>
              <a:t>oraz </a:t>
            </a:r>
            <a:r>
              <a:rPr lang="pl-PL" b="1" dirty="0" smtClean="0"/>
              <a:t>przeszedł już wstępną optymalizację </a:t>
            </a:r>
            <a:r>
              <a:rPr lang="pl-PL" dirty="0" smtClean="0"/>
              <a:t>pod czas tworzenia pliku </a:t>
            </a:r>
            <a:r>
              <a:rPr lang="pl-PL" dirty="0" err="1" smtClean="0"/>
              <a:t>wasm</a:t>
            </a:r>
            <a:r>
              <a:rPr lang="pl-PL" dirty="0" smtClean="0"/>
              <a:t>.</a:t>
            </a:r>
          </a:p>
          <a:p>
            <a:pPr marL="0" lvl="0" indent="0">
              <a:spcBef>
                <a:spcPts val="0"/>
              </a:spcBef>
              <a:spcAft>
                <a:spcPts val="0"/>
              </a:spcAft>
              <a:buNone/>
            </a:pPr>
            <a:r>
              <a:rPr lang="pl-PL" dirty="0" smtClean="0"/>
              <a:t>4. </a:t>
            </a:r>
            <a:r>
              <a:rPr lang="pl-PL" b="1" dirty="0" smtClean="0"/>
              <a:t>Wykonanie kodu </a:t>
            </a:r>
            <a:r>
              <a:rPr lang="pl-PL" dirty="0" smtClean="0"/>
              <a:t>jest szybsze ponieważ </a:t>
            </a:r>
            <a:r>
              <a:rPr lang="pl-PL" b="1" dirty="0" err="1" smtClean="0"/>
              <a:t>Webassembly</a:t>
            </a:r>
            <a:r>
              <a:rPr lang="pl-PL" b="1" dirty="0" smtClean="0"/>
              <a:t> zawiera instrukcje bardziej zrozumiałe dla maszyny</a:t>
            </a:r>
            <a:r>
              <a:rPr lang="pl-PL" dirty="0" smtClean="0"/>
              <a:t>, a np. ze względu na fakt że pliki JavaScript będą czytać ludzie dodaje się w nich nieco więcej abstrakcji.</a:t>
            </a:r>
          </a:p>
          <a:p>
            <a:pPr marL="0" lvl="0" indent="0">
              <a:spcBef>
                <a:spcPts val="0"/>
              </a:spcBef>
              <a:spcAft>
                <a:spcPts val="0"/>
              </a:spcAft>
              <a:buNone/>
            </a:pPr>
            <a:r>
              <a:rPr lang="pl-PL" dirty="0" smtClean="0"/>
              <a:t>5. </a:t>
            </a:r>
            <a:r>
              <a:rPr lang="pl-PL" dirty="0" err="1" smtClean="0"/>
              <a:t>Garbage</a:t>
            </a:r>
            <a:r>
              <a:rPr lang="pl-PL" dirty="0" smtClean="0"/>
              <a:t> </a:t>
            </a:r>
            <a:r>
              <a:rPr lang="pl-PL" dirty="0" err="1" smtClean="0"/>
              <a:t>collector</a:t>
            </a:r>
            <a:r>
              <a:rPr lang="pl-PL" dirty="0" smtClean="0"/>
              <a:t> nie jest wymagany ponieważ pamięć jest </a:t>
            </a:r>
            <a:r>
              <a:rPr lang="pl-PL" b="1" dirty="0" smtClean="0"/>
              <a:t>zarządzana manualnie.</a:t>
            </a:r>
            <a:endParaRPr b="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Oprócz gier i multimediów, bardzo ważne podczas prac nad Webassembly było danie </a:t>
            </a:r>
            <a:r>
              <a:rPr lang="pl" b="1" dirty="0" smtClean="0"/>
              <a:t>możliwości wykorzystania gotowych rozwiązań napisanych np. w C++.</a:t>
            </a:r>
            <a:endParaRPr lang="en-US" b="1" dirty="0" smtClean="0"/>
          </a:p>
          <a:p>
            <a:pPr marL="0" lvl="0" indent="0">
              <a:spcBef>
                <a:spcPts val="0"/>
              </a:spcBef>
              <a:spcAft>
                <a:spcPts val="0"/>
              </a:spcAft>
              <a:buNone/>
            </a:pPr>
            <a:r>
              <a:rPr lang="pl" dirty="0" smtClean="0"/>
              <a:t>Chodzi </a:t>
            </a:r>
            <a:r>
              <a:rPr lang="pl" dirty="0"/>
              <a:t>o to aby już nie musieć przpisywać bibliotek napisanych np. w C/C++ do JavaScriptu</a:t>
            </a:r>
            <a:r>
              <a:rPr lang="pl" dirty="0" smtClean="0"/>
              <a:t>.</a:t>
            </a:r>
            <a:endParaRPr dirty="0"/>
          </a:p>
          <a:p>
            <a:pPr marL="0" lvl="0" indent="0">
              <a:spcBef>
                <a:spcPts val="0"/>
              </a:spcBef>
              <a:spcAft>
                <a:spcPts val="0"/>
              </a:spcAft>
              <a:buNone/>
            </a:pPr>
            <a:r>
              <a:rPr lang="pl" dirty="0"/>
              <a:t>Generalnie Webassembly został stworzony z myślą o dużych modułach jak na przykład silniki gier czy skomplikowane obliczenia podczas obróbki obrazu czy dźwięku</a:t>
            </a:r>
            <a:r>
              <a:rPr lang="pl" dirty="0" smtClean="0"/>
              <a:t>.</a:t>
            </a:r>
            <a:endParaRPr lang="en-US" dirty="0" smtClean="0"/>
          </a:p>
          <a:p>
            <a:pPr marL="0" lvl="0" indent="0">
              <a:spcBef>
                <a:spcPts val="0"/>
              </a:spcBef>
              <a:spcAft>
                <a:spcPts val="0"/>
              </a:spcAft>
              <a:buNone/>
            </a:pPr>
            <a:r>
              <a:rPr lang="pl" dirty="0" smtClean="0"/>
              <a:t>Jeśli </a:t>
            </a:r>
            <a:r>
              <a:rPr lang="pl" dirty="0"/>
              <a:t>chcielibyście przenieść jakieś proste obliczenia do modułu webassembly to upewnijcie się że naprawdę zyskacie na tym jakąś korzyść</a:t>
            </a:r>
            <a:r>
              <a:rPr lang="pl" dirty="0" smtClean="0"/>
              <a:t>.</a:t>
            </a:r>
            <a:endParaRPr lang="en-US" dirty="0" smtClean="0"/>
          </a:p>
          <a:p>
            <a:pPr marL="0" lvl="0" indent="0">
              <a:spcBef>
                <a:spcPts val="0"/>
              </a:spcBef>
              <a:spcAft>
                <a:spcPts val="0"/>
              </a:spcAft>
              <a:buNone/>
            </a:pPr>
            <a:r>
              <a:rPr lang="pl" dirty="0" smtClean="0"/>
              <a:t>Należy </a:t>
            </a:r>
            <a:r>
              <a:rPr lang="pl" dirty="0"/>
              <a:t>też podkreślić że w przypadku </a:t>
            </a:r>
            <a:r>
              <a:rPr lang="pl" b="1" dirty="0"/>
              <a:t>domyślnej konfiguracji Webassembly rezerwuje sobie 16mb pamięci RAM, </a:t>
            </a:r>
            <a:r>
              <a:rPr lang="pl" dirty="0"/>
              <a:t>co raczej nie jest wydajne jeśli chodzi o nie skomplikowane </a:t>
            </a:r>
            <a:r>
              <a:rPr lang="pl" dirty="0" smtClean="0"/>
              <a:t>obliczenia.</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pl" dirty="0" smtClean="0"/>
              <a:t>Jak </a:t>
            </a:r>
            <a:r>
              <a:rPr lang="pl" dirty="0"/>
              <a:t>pokaże na następnych slajdach sam import modułu webassembly też wymaga nakładu kodu, a może okazać się że prędkość jaką uzyskacie będzie niewiele większa niż w przypadku zastosowania zwykłego JavaScriptu</a:t>
            </a:r>
            <a:r>
              <a:rPr lang="pl" dirty="0" smtClean="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A teraz </a:t>
            </a:r>
            <a:r>
              <a:rPr lang="pl" b="1" dirty="0"/>
              <a:t>niejako samemu sobie przecząc </a:t>
            </a:r>
            <a:r>
              <a:rPr lang="pl" dirty="0"/>
              <a:t>– przejdźmy do implementacji jakiejś niedużej metody. Oczywiście dla celów demonstracyjnych będzie to nieduża metoda ale mam nadzieje że da to ogólny pogląd na to jak pracować z modułami WASM.</a:t>
            </a:r>
            <a:endParaRPr dirty="0"/>
          </a:p>
          <a:p>
            <a:pPr marL="0" lvl="0" indent="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a:t>Funkcja fib() ma za zadanie wyznaczyć wyraz ciągu Fibonacciego na podstawie dostarczonego parametru.</a:t>
            </a:r>
            <a:endParaRPr/>
          </a:p>
          <a:p>
            <a:pPr marL="0" lvl="0" indent="0">
              <a:spcBef>
                <a:spcPts val="0"/>
              </a:spcBef>
              <a:spcAft>
                <a:spcPts val="0"/>
              </a:spcAft>
              <a:buNone/>
            </a:pPr>
            <a:r>
              <a:rPr lang="pl"/>
              <a:t>Np. Gdy przekażemy n = 10 funkcja powinna zwrócić 55.</a:t>
            </a:r>
            <a:endParaRPr/>
          </a:p>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a:t>Do skompilowania kodu użyjemy kompilatora Emscripten, tego samego, którego używaliśmy podczas kompilacji kodu do asm.js.</a:t>
            </a:r>
            <a:endParaRPr/>
          </a:p>
          <a:p>
            <a:pPr marL="0" lvl="0" indent="0">
              <a:spcBef>
                <a:spcPts val="0"/>
              </a:spcBef>
              <a:spcAft>
                <a:spcPts val="0"/>
              </a:spcAft>
              <a:buNone/>
            </a:pPr>
            <a:r>
              <a:rPr lang="pl"/>
              <a:t>Tym razem jednak użyjemy flagi WASM=1 co pozwoli nam na wygenerowanie kodu webassembly. Kolejny przełącznik SIDE_MODULE=1 informuje kompilator że chcemy aby wygenerować jedynie plik wasm. Bez tego przełącznika kompilator wygenerował by także plik HTML oraz zaimplementował plik wasm za pomocą JavaScriptu, ale my chcemy zrobić to sami więc użyjemy przełącznika SIDE_MODULE=1 aby otrzymać tylko plik wasm.</a:t>
            </a:r>
            <a:endParaRPr/>
          </a:p>
          <a:p>
            <a:pPr marL="0" lvl="0" indent="0">
              <a:spcBef>
                <a:spcPts val="0"/>
              </a:spcBef>
              <a:spcAft>
                <a:spcPts val="0"/>
              </a:spcAft>
              <a:buNone/>
            </a:pPr>
            <a:r>
              <a:rPr lang="pl"/>
              <a:t>A więc po kolei </a:t>
            </a:r>
            <a:r>
              <a:rPr lang="pl" b="1"/>
              <a:t>emcc</a:t>
            </a:r>
            <a:r>
              <a:rPr lang="pl"/>
              <a:t> informuje system że będziemy kompilować za pomocą Emscripten, </a:t>
            </a:r>
            <a:r>
              <a:rPr lang="pl" b="1"/>
              <a:t>fib.c </a:t>
            </a:r>
            <a:r>
              <a:rPr lang="pl"/>
              <a:t>to nazwa pliku do skompilowania, </a:t>
            </a:r>
            <a:r>
              <a:rPr lang="pl" b="1"/>
              <a:t>-O1 </a:t>
            </a:r>
            <a:r>
              <a:rPr lang="pl"/>
              <a:t>to stopień optymalizacji, a </a:t>
            </a:r>
            <a:r>
              <a:rPr lang="pl" b="1"/>
              <a:t>fib.wasm </a:t>
            </a:r>
            <a:r>
              <a:rPr lang="pl"/>
              <a:t>to nazwa pliku wynikowego.</a:t>
            </a:r>
            <a:endParaRPr/>
          </a:p>
          <a:p>
            <a:pPr marL="0" lvl="0" indent="0">
              <a:spcBef>
                <a:spcPts val="0"/>
              </a:spcBef>
              <a:spcAft>
                <a:spcPts val="0"/>
              </a:spcAft>
              <a:buNone/>
            </a:pPr>
            <a:r>
              <a:rPr lang="pl"/>
              <a:t>Odnośnie optymalizacji. Zalecane jest aby pierwszą kompilację uruchamiać z wyłączoną optymalizacją</a:t>
            </a:r>
            <a:r>
              <a:rPr lang="pl" b="1"/>
              <a:t> -O0</a:t>
            </a:r>
            <a:r>
              <a:rPr lang="pl"/>
              <a:t> lub jak w naszym przypadku ustawioną na </a:t>
            </a:r>
            <a:r>
              <a:rPr lang="pl" b="1"/>
              <a:t>-O1</a:t>
            </a:r>
            <a:r>
              <a:rPr lang="pl"/>
              <a:t>. Daje nam to dość szybką kompilację i pozwala na wyeliminowanie ewentualnych bugów.</a:t>
            </a:r>
            <a:endParaRPr/>
          </a:p>
          <a:p>
            <a:pPr marL="0" lvl="0" indent="0">
              <a:spcBef>
                <a:spcPts val="0"/>
              </a:spcBef>
              <a:spcAft>
                <a:spcPts val="0"/>
              </a:spcAft>
              <a:buNone/>
            </a:pPr>
            <a:r>
              <a:rPr lang="pl"/>
              <a:t>Dobrze zoptymalizowana wersja to wersja z użyciem optymalizacji </a:t>
            </a:r>
            <a:r>
              <a:rPr lang="pl" b="1"/>
              <a:t>-O2</a:t>
            </a:r>
            <a:r>
              <a:rPr lang="pl"/>
              <a:t>.</a:t>
            </a:r>
            <a:endParaRPr/>
          </a:p>
          <a:p>
            <a:pPr marL="0" lvl="0" indent="0">
              <a:spcBef>
                <a:spcPts val="0"/>
              </a:spcBef>
              <a:spcAft>
                <a:spcPts val="0"/>
              </a:spcAft>
              <a:buNone/>
            </a:pPr>
            <a:r>
              <a:rPr lang="pl"/>
              <a:t>Istnieje jednak możliwość użycia optymalizacji na poziomie </a:t>
            </a:r>
            <a:r>
              <a:rPr lang="pl" b="1"/>
              <a:t>-O3</a:t>
            </a:r>
            <a:r>
              <a:rPr lang="pl"/>
              <a:t> pamiętać jednak należy że czas takiej kompilacji może znacząco się wydłużyć a wielkości plików mogą być potencjalnie większe niż w przypadku -O2.</a:t>
            </a:r>
            <a:endParaRPr/>
          </a:p>
          <a:p>
            <a:pPr marL="0" lvl="0" indent="0">
              <a:spcBef>
                <a:spcPts val="0"/>
              </a:spcBef>
              <a:spcAft>
                <a:spcPts val="0"/>
              </a:spcAft>
              <a:buNone/>
            </a:pPr>
            <a:r>
              <a:rPr lang="pl"/>
              <a:t>Można także użyć </a:t>
            </a:r>
            <a:r>
              <a:rPr lang="pl" b="1"/>
              <a:t>-Os</a:t>
            </a:r>
            <a:r>
              <a:rPr lang="pl"/>
              <a:t> również należy się liczyć w tym przypadku ze znaczmy wydłużeniem czasu kompilacji, lecz otrzymany kod będzie zoptymalizowany pod względem wielkości.</a:t>
            </a:r>
            <a:endParaRPr/>
          </a:p>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a:t>Całość kompilacji wygląda w ten sposób. Plik napisany w C/C++ za pomocą kompilatora Emscripten jest kompilowany do pliku wasm. Następnie za pomocą JavaScriptu jest zaczytywany i uruchomione są interesujące nas funkcje, wynik działania funkcji wyświetlany jest w dokumencie HTML.</a:t>
            </a:r>
            <a:endParaRPr/>
          </a:p>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Od strony JavaScriptu wygląda to następująco. </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pl" dirty="0" smtClean="0"/>
              <a:t>Metodą </a:t>
            </a:r>
            <a:r>
              <a:rPr lang="pl" dirty="0"/>
              <a:t>fetch() pobieramy sobie zawartość pliku następnie po stronie JavaScriptu dane binarne obsługujemy metodą arrayBuffer() który zwróci nam promisa z obiektem ArrayBuffer</a:t>
            </a:r>
            <a:r>
              <a:rPr lang="pl" dirty="0" smtClean="0"/>
              <a:t>.</a:t>
            </a: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r>
              <a:rPr lang="pl" dirty="0" smtClean="0"/>
              <a:t>Przekazujemy </a:t>
            </a:r>
            <a:r>
              <a:rPr lang="pl" dirty="0"/>
              <a:t>go o metody WebAssembly.instantiate() i w efekcie możemy dobrać się do naszej metody </a:t>
            </a:r>
            <a:r>
              <a:rPr lang="pl" b="1" dirty="0"/>
              <a:t>fib()</a:t>
            </a:r>
            <a:r>
              <a:rPr lang="pl" dirty="0"/>
              <a:t>.</a:t>
            </a:r>
            <a:endParaRPr dirty="0"/>
          </a:p>
          <a:p>
            <a:pPr marL="0" lvl="0" indent="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a:t>W 1995 zadebiutowała przeglądarka Netscape Navigator w wersji 2.0. Kojarzy ktoś może jakie to kiler ficzery posiadała ta przeglądarka ?</a:t>
            </a:r>
            <a:endParaRPr/>
          </a:p>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Brendan Eich (Aik) w ciągu 10 dni stworzył język </a:t>
            </a:r>
            <a:r>
              <a:rPr lang="pl" b="1" dirty="0"/>
              <a:t>programowania umożliwiający prostą interakcję </a:t>
            </a:r>
            <a:r>
              <a:rPr lang="pl" dirty="0"/>
              <a:t>z elementami na stronie internetowej.</a:t>
            </a:r>
            <a:endParaRPr dirty="0"/>
          </a:p>
          <a:p>
            <a:pPr marL="0" lvl="0" indent="0" rtl="0">
              <a:lnSpc>
                <a:spcPct val="115000"/>
              </a:lnSpc>
              <a:spcBef>
                <a:spcPts val="0"/>
              </a:spcBef>
              <a:spcAft>
                <a:spcPts val="0"/>
              </a:spcAft>
              <a:buNone/>
            </a:pPr>
            <a:r>
              <a:rPr lang="pl" dirty="0"/>
              <a:t>Czy język ten był tworzony z myślą o szybkim działaniu na dużych zbiorach danych ? No, nie był.</a:t>
            </a:r>
            <a:endParaRPr dirty="0"/>
          </a:p>
          <a:p>
            <a:pPr marL="0" lvl="0" indent="0">
              <a:spcBef>
                <a:spcPts val="0"/>
              </a:spcBef>
              <a:spcAft>
                <a:spcPts val="0"/>
              </a:spcAft>
              <a:buNone/>
            </a:pPr>
            <a:r>
              <a:rPr lang="pl" dirty="0"/>
              <a:t>Czy przeszkadzał brak typu integer? No, nie przeszkadzał. Na tamte czasy to, co stworzył, Pan Brendan było wystarczające.</a:t>
            </a:r>
            <a:endParaRPr dirty="0"/>
          </a:p>
          <a:p>
            <a:pPr marL="0" lvl="0" indent="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a:t>Niestety przez blisko 10 lat niewiele się zmieniło jeśli chodzi o wydajność języka JavaScript. </a:t>
            </a:r>
            <a:endParaRPr/>
          </a:p>
          <a:p>
            <a:pPr marL="0" lvl="0" indent="0">
              <a:spcBef>
                <a:spcPts val="0"/>
              </a:spcBef>
              <a:spcAft>
                <a:spcPts val="0"/>
              </a:spcAft>
              <a:buNone/>
            </a:pPr>
            <a:r>
              <a:rPr lang="pl"/>
              <a:t>Co prawda powstało kilka pomysłów na to jak pisać aplikacje na strony internetowe ale nie rozwiązywało to problemu z wolnym JavaScriptem.</a:t>
            </a:r>
            <a:endParaRPr/>
          </a:p>
          <a:p>
            <a:pPr marL="0" lvl="0" indent="0">
              <a:spcBef>
                <a:spcPts val="0"/>
              </a:spcBef>
              <a:spcAft>
                <a:spcPts val="0"/>
              </a:spcAft>
              <a:buNone/>
            </a:pPr>
            <a:r>
              <a:rPr lang="pl"/>
              <a:t>Dodatkowo jak się okazało w późniejszym czasie generowały one problemy np. podczas korzystania z aplikacji flash na urządzeniach mobilnych.</a:t>
            </a:r>
            <a:endParaRPr/>
          </a:p>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a:t>Przełomowym w tym kontekście okazał się rok 2008.</a:t>
            </a:r>
            <a:endParaRPr/>
          </a:p>
          <a:p>
            <a:pPr marL="0" lvl="0" indent="0">
              <a:spcBef>
                <a:spcPts val="0"/>
              </a:spcBef>
              <a:spcAft>
                <a:spcPts val="0"/>
              </a:spcAft>
              <a:buNone/>
            </a:pPr>
            <a:r>
              <a:rPr lang="pl"/>
              <a:t>Czy ktoś może wie co takiego szczególnego wydarzyło się 2008 roku a dokładnie 2 września 2008 roku ?</a:t>
            </a:r>
            <a:endParaRPr/>
          </a:p>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Wydana została przeglądarka Chrome wraz z szybkim silnikiem JavaScript V8, w którym </a:t>
            </a:r>
            <a:r>
              <a:rPr lang="pl" b="1" dirty="0"/>
              <a:t>zaimplementowano kompilator JIT </a:t>
            </a:r>
            <a:r>
              <a:rPr lang="pl" dirty="0"/>
              <a:t>(Just-In-Time compiler). </a:t>
            </a:r>
            <a:endParaRPr dirty="0"/>
          </a:p>
          <a:p>
            <a:pPr marL="0" lvl="0" indent="0">
              <a:spcBef>
                <a:spcPts val="0"/>
              </a:spcBef>
              <a:spcAft>
                <a:spcPts val="0"/>
              </a:spcAft>
              <a:buNone/>
            </a:pPr>
            <a:r>
              <a:rPr lang="pl" dirty="0"/>
              <a:t>W wielkim skrócie JIT obserwuje, w jaki sposób kod jest wykonywany, </a:t>
            </a:r>
            <a:r>
              <a:rPr lang="pl" b="1" dirty="0"/>
              <a:t>szuka prawidłowości/wzorców</a:t>
            </a:r>
            <a:r>
              <a:rPr lang="pl" dirty="0"/>
              <a:t> i gdy takie znajdzie optymalizuje to miejsce.</a:t>
            </a:r>
            <a:endParaRPr dirty="0"/>
          </a:p>
          <a:p>
            <a:pPr marL="0" lvl="0" indent="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pl" dirty="0"/>
              <a:t>Dzięki temu JavaScript znacząco przyspiesza, a dokładniej powołując się na źródła z googla </a:t>
            </a:r>
            <a:r>
              <a:rPr lang="pl" b="1" dirty="0"/>
              <a:t>10-cio krotnie.  </a:t>
            </a:r>
            <a:endParaRPr b="1" dirty="0"/>
          </a:p>
          <a:p>
            <a:pPr marL="0" lvl="0" indent="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8" name="Shape 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Shape 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Shape 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Shape 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spcBef>
                <a:spcPts val="0"/>
              </a:spcBef>
              <a:spcAft>
                <a:spcPts val="0"/>
              </a:spcAft>
              <a:buNone/>
            </a:pPr>
            <a:fld id="{00000000-1234-1234-1234-123412341234}" type="slidenum">
              <a:rPr lang="p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webassembly.studio"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basso/awesome-wasm"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webassembly.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724938" y="4096176"/>
            <a:ext cx="7697400" cy="460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pl" sz="2400">
                <a:solidFill>
                  <a:srgbClr val="000000"/>
                </a:solidFill>
                <a:latin typeface="Comfortaa"/>
                <a:ea typeface="Comfortaa"/>
                <a:cs typeface="Comfortaa"/>
                <a:sym typeface="Comfortaa"/>
              </a:rPr>
              <a:t>Dariusz Wrzesień</a:t>
            </a:r>
            <a:endParaRPr sz="2400">
              <a:solidFill>
                <a:srgbClr val="000000"/>
              </a:solidFill>
              <a:latin typeface="Comfortaa"/>
              <a:ea typeface="Comfortaa"/>
              <a:cs typeface="Comfortaa"/>
              <a:sym typeface="Comfortaa"/>
            </a:endParaRPr>
          </a:p>
        </p:txBody>
      </p:sp>
      <p:pic>
        <p:nvPicPr>
          <p:cNvPr id="87" name="Shape 87"/>
          <p:cNvPicPr preferRelativeResize="0"/>
          <p:nvPr/>
        </p:nvPicPr>
        <p:blipFill>
          <a:blip r:embed="rId3">
            <a:alphaModFix/>
          </a:blip>
          <a:stretch>
            <a:fillRect/>
          </a:stretch>
        </p:blipFill>
        <p:spPr>
          <a:xfrm>
            <a:off x="2563650" y="1329975"/>
            <a:ext cx="4019979" cy="221390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2335900" y="343512"/>
            <a:ext cx="4594499" cy="3787576"/>
          </a:xfrm>
          <a:prstGeom prst="rect">
            <a:avLst/>
          </a:prstGeom>
          <a:noFill/>
          <a:ln>
            <a:noFill/>
          </a:ln>
        </p:spPr>
      </p:pic>
      <p:sp>
        <p:nvSpPr>
          <p:cNvPr id="145" name="Shape 145"/>
          <p:cNvSpPr txBox="1">
            <a:spLocks noGrp="1"/>
          </p:cNvSpPr>
          <p:nvPr>
            <p:ph type="body" idx="1"/>
          </p:nvPr>
        </p:nvSpPr>
        <p:spPr>
          <a:xfrm>
            <a:off x="723300" y="4138826"/>
            <a:ext cx="7697400" cy="46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l" sz="1400">
                <a:solidFill>
                  <a:srgbClr val="000000"/>
                </a:solidFill>
                <a:latin typeface="Comfortaa"/>
                <a:ea typeface="Comfortaa"/>
                <a:cs typeface="Comfortaa"/>
                <a:sym typeface="Comfortaa"/>
              </a:rPr>
              <a:t>https://hacks.mozilla.org/2017/02/a-cartoon-intro-to-webassembly/</a:t>
            </a:r>
            <a:endParaRPr sz="1400">
              <a:solidFill>
                <a:srgbClr val="000000"/>
              </a:solidFill>
              <a:latin typeface="Comfortaa"/>
              <a:ea typeface="Comfortaa"/>
              <a:cs typeface="Comfortaa"/>
              <a:sym typeface="Comfortaa"/>
            </a:endParaRPr>
          </a:p>
        </p:txBody>
      </p:sp>
      <p:sp>
        <p:nvSpPr>
          <p:cNvPr id="146" name="Shape 146"/>
          <p:cNvSpPr txBox="1"/>
          <p:nvPr/>
        </p:nvSpPr>
        <p:spPr>
          <a:xfrm>
            <a:off x="1393550" y="4031150"/>
            <a:ext cx="525600" cy="23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600">
                <a:latin typeface="Comfortaa"/>
                <a:ea typeface="Comfortaa"/>
                <a:cs typeface="Comfortaa"/>
                <a:sym typeface="Comfortaa"/>
              </a:rPr>
              <a:t>źródło:</a:t>
            </a:r>
            <a:endParaRPr sz="60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p:nvPr/>
        </p:nvSpPr>
        <p:spPr>
          <a:xfrm>
            <a:off x="874500" y="1624650"/>
            <a:ext cx="7395000" cy="189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3600">
                <a:solidFill>
                  <a:srgbClr val="222222"/>
                </a:solidFill>
                <a:highlight>
                  <a:srgbClr val="FFFFFF"/>
                </a:highlight>
                <a:latin typeface="Comfortaa"/>
                <a:ea typeface="Comfortaa"/>
                <a:cs typeface="Comfortaa"/>
                <a:sym typeface="Comfortaa"/>
              </a:rPr>
              <a:t>Native Client</a:t>
            </a:r>
            <a:r>
              <a:rPr lang="pl" sz="3600" b="1">
                <a:solidFill>
                  <a:srgbClr val="222222"/>
                </a:solidFill>
                <a:highlight>
                  <a:srgbClr val="FFFFFF"/>
                </a:highlight>
                <a:latin typeface="Comfortaa"/>
                <a:ea typeface="Comfortaa"/>
                <a:cs typeface="Comfortaa"/>
                <a:sym typeface="Comfortaa"/>
              </a:rPr>
              <a:t> NaCl</a:t>
            </a:r>
            <a:endParaRPr sz="3600" b="1">
              <a:solidFill>
                <a:srgbClr val="222222"/>
              </a:solidFill>
              <a:highlight>
                <a:srgbClr val="FFFFFF"/>
              </a:highlight>
              <a:latin typeface="Comfortaa"/>
              <a:ea typeface="Comfortaa"/>
              <a:cs typeface="Comfortaa"/>
              <a:sym typeface="Comfortaa"/>
            </a:endParaRPr>
          </a:p>
          <a:p>
            <a:pPr marL="0" lvl="0" indent="0" algn="ctr">
              <a:spcBef>
                <a:spcPts val="0"/>
              </a:spcBef>
              <a:spcAft>
                <a:spcPts val="0"/>
              </a:spcAft>
              <a:buNone/>
            </a:pPr>
            <a:endParaRPr sz="3600" b="1">
              <a:solidFill>
                <a:srgbClr val="222222"/>
              </a:solidFill>
              <a:highlight>
                <a:srgbClr val="FFFFFF"/>
              </a:highlight>
              <a:latin typeface="Comfortaa"/>
              <a:ea typeface="Comfortaa"/>
              <a:cs typeface="Comfortaa"/>
              <a:sym typeface="Comfortaa"/>
            </a:endParaRPr>
          </a:p>
          <a:p>
            <a:pPr marL="0" lvl="0" indent="0" algn="ctr">
              <a:spcBef>
                <a:spcPts val="0"/>
              </a:spcBef>
              <a:spcAft>
                <a:spcPts val="0"/>
              </a:spcAft>
              <a:buNone/>
            </a:pPr>
            <a:r>
              <a:rPr lang="pl" sz="3600">
                <a:solidFill>
                  <a:srgbClr val="222222"/>
                </a:solidFill>
                <a:highlight>
                  <a:srgbClr val="FFFFFF"/>
                </a:highlight>
                <a:latin typeface="Comfortaa"/>
                <a:ea typeface="Comfortaa"/>
                <a:cs typeface="Comfortaa"/>
                <a:sym typeface="Comfortaa"/>
              </a:rPr>
              <a:t>Portable Native Client</a:t>
            </a:r>
            <a:r>
              <a:rPr lang="pl" sz="3600" b="1">
                <a:solidFill>
                  <a:srgbClr val="222222"/>
                </a:solidFill>
                <a:highlight>
                  <a:srgbClr val="FFFFFF"/>
                </a:highlight>
                <a:latin typeface="Comfortaa"/>
                <a:ea typeface="Comfortaa"/>
                <a:cs typeface="Comfortaa"/>
                <a:sym typeface="Comfortaa"/>
              </a:rPr>
              <a:t> (pNaCl)</a:t>
            </a:r>
            <a:endParaRPr sz="3600" b="1">
              <a:solidFill>
                <a:srgbClr val="222222"/>
              </a:solidFill>
              <a:highlight>
                <a:srgbClr val="FFFFFF"/>
              </a:highlight>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p:nvPr/>
        </p:nvSpPr>
        <p:spPr>
          <a:xfrm>
            <a:off x="1292400" y="2207700"/>
            <a:ext cx="6559200" cy="728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pl" sz="3600">
                <a:latin typeface="Comfortaa"/>
                <a:ea typeface="Comfortaa"/>
                <a:cs typeface="Comfortaa"/>
                <a:sym typeface="Comfortaa"/>
              </a:rPr>
              <a:t>asm.js</a:t>
            </a:r>
            <a:endParaRPr sz="360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885925" y="2332388"/>
            <a:ext cx="5574900" cy="13011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1101650" y="2541363"/>
            <a:ext cx="1071900" cy="81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txBox="1"/>
          <p:nvPr/>
        </p:nvSpPr>
        <p:spPr>
          <a:xfrm>
            <a:off x="1101650" y="2541363"/>
            <a:ext cx="1071900" cy="815700"/>
          </a:xfrm>
          <a:prstGeom prst="rect">
            <a:avLst/>
          </a:prstGeom>
          <a:solidFill>
            <a:srgbClr val="EAC4C4"/>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pl">
                <a:latin typeface="Comfortaa"/>
                <a:ea typeface="Comfortaa"/>
                <a:cs typeface="Comfortaa"/>
                <a:sym typeface="Comfortaa"/>
              </a:rPr>
              <a:t>C/C++</a:t>
            </a:r>
            <a:endParaRPr>
              <a:latin typeface="Comfortaa"/>
              <a:ea typeface="Comfortaa"/>
              <a:cs typeface="Comfortaa"/>
              <a:sym typeface="Comfortaa"/>
            </a:endParaRPr>
          </a:p>
        </p:txBody>
      </p:sp>
      <p:sp>
        <p:nvSpPr>
          <p:cNvPr id="164" name="Shape 164"/>
          <p:cNvSpPr/>
          <p:nvPr/>
        </p:nvSpPr>
        <p:spPr>
          <a:xfrm>
            <a:off x="2399375" y="2541363"/>
            <a:ext cx="1071900" cy="81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txBox="1"/>
          <p:nvPr/>
        </p:nvSpPr>
        <p:spPr>
          <a:xfrm>
            <a:off x="2399375" y="2541363"/>
            <a:ext cx="1071900" cy="815700"/>
          </a:xfrm>
          <a:prstGeom prst="rect">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
                <a:latin typeface="Comfortaa"/>
                <a:ea typeface="Comfortaa"/>
                <a:cs typeface="Comfortaa"/>
                <a:sym typeface="Comfortaa"/>
              </a:rPr>
              <a:t>LLVM</a:t>
            </a:r>
            <a:endParaRPr>
              <a:latin typeface="Comfortaa"/>
              <a:ea typeface="Comfortaa"/>
              <a:cs typeface="Comfortaa"/>
              <a:sym typeface="Comfortaa"/>
            </a:endParaRPr>
          </a:p>
        </p:txBody>
      </p:sp>
      <p:sp>
        <p:nvSpPr>
          <p:cNvPr id="166" name="Shape 166"/>
          <p:cNvSpPr/>
          <p:nvPr/>
        </p:nvSpPr>
        <p:spPr>
          <a:xfrm>
            <a:off x="3697100" y="2541363"/>
            <a:ext cx="1295100" cy="81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txBox="1"/>
          <p:nvPr/>
        </p:nvSpPr>
        <p:spPr>
          <a:xfrm>
            <a:off x="3697100" y="2541363"/>
            <a:ext cx="1295100" cy="815700"/>
          </a:xfrm>
          <a:prstGeom prst="rect">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
                <a:latin typeface="Comfortaa"/>
                <a:ea typeface="Comfortaa"/>
                <a:cs typeface="Comfortaa"/>
                <a:sym typeface="Comfortaa"/>
              </a:rPr>
              <a:t>Emscripten</a:t>
            </a:r>
            <a:endParaRPr>
              <a:latin typeface="Comfortaa"/>
              <a:ea typeface="Comfortaa"/>
              <a:cs typeface="Comfortaa"/>
              <a:sym typeface="Comfortaa"/>
            </a:endParaRPr>
          </a:p>
        </p:txBody>
      </p:sp>
      <p:sp>
        <p:nvSpPr>
          <p:cNvPr id="168" name="Shape 168"/>
          <p:cNvSpPr/>
          <p:nvPr/>
        </p:nvSpPr>
        <p:spPr>
          <a:xfrm>
            <a:off x="5218025" y="2541363"/>
            <a:ext cx="1071900" cy="81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txBox="1"/>
          <p:nvPr/>
        </p:nvSpPr>
        <p:spPr>
          <a:xfrm>
            <a:off x="5218025" y="2541363"/>
            <a:ext cx="1071900" cy="815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
              <a:t>JavaScript</a:t>
            </a:r>
            <a:endParaRPr/>
          </a:p>
        </p:txBody>
      </p:sp>
      <p:cxnSp>
        <p:nvCxnSpPr>
          <p:cNvPr id="170" name="Shape 170"/>
          <p:cNvCxnSpPr>
            <a:stCxn id="163" idx="3"/>
            <a:endCxn id="165" idx="1"/>
          </p:cNvCxnSpPr>
          <p:nvPr/>
        </p:nvCxnSpPr>
        <p:spPr>
          <a:xfrm>
            <a:off x="2173550" y="2949213"/>
            <a:ext cx="225900" cy="0"/>
          </a:xfrm>
          <a:prstGeom prst="straightConnector1">
            <a:avLst/>
          </a:prstGeom>
          <a:noFill/>
          <a:ln w="9525" cap="flat" cmpd="sng">
            <a:solidFill>
              <a:schemeClr val="dk2"/>
            </a:solidFill>
            <a:prstDash val="solid"/>
            <a:round/>
            <a:headEnd type="none" w="med" len="med"/>
            <a:tailEnd type="triangle" w="med" len="med"/>
          </a:ln>
        </p:spPr>
      </p:cxnSp>
      <p:cxnSp>
        <p:nvCxnSpPr>
          <p:cNvPr id="171" name="Shape 171"/>
          <p:cNvCxnSpPr>
            <a:stCxn id="167" idx="3"/>
            <a:endCxn id="169" idx="1"/>
          </p:cNvCxnSpPr>
          <p:nvPr/>
        </p:nvCxnSpPr>
        <p:spPr>
          <a:xfrm>
            <a:off x="4992200" y="2949213"/>
            <a:ext cx="225900" cy="0"/>
          </a:xfrm>
          <a:prstGeom prst="straightConnector1">
            <a:avLst/>
          </a:prstGeom>
          <a:noFill/>
          <a:ln w="9525" cap="flat" cmpd="sng">
            <a:solidFill>
              <a:schemeClr val="dk2"/>
            </a:solidFill>
            <a:prstDash val="solid"/>
            <a:round/>
            <a:headEnd type="none" w="med" len="med"/>
            <a:tailEnd type="triangle" w="med" len="med"/>
          </a:ln>
        </p:spPr>
      </p:cxnSp>
      <p:cxnSp>
        <p:nvCxnSpPr>
          <p:cNvPr id="172" name="Shape 172"/>
          <p:cNvCxnSpPr>
            <a:stCxn id="165" idx="3"/>
            <a:endCxn id="167" idx="1"/>
          </p:cNvCxnSpPr>
          <p:nvPr/>
        </p:nvCxnSpPr>
        <p:spPr>
          <a:xfrm>
            <a:off x="3471275" y="2949213"/>
            <a:ext cx="225900" cy="0"/>
          </a:xfrm>
          <a:prstGeom prst="straightConnector1">
            <a:avLst/>
          </a:prstGeom>
          <a:noFill/>
          <a:ln w="9525" cap="flat" cmpd="sng">
            <a:solidFill>
              <a:schemeClr val="dk2"/>
            </a:solidFill>
            <a:prstDash val="solid"/>
            <a:round/>
            <a:headEnd type="none" w="med" len="med"/>
            <a:tailEnd type="triangle" w="med" len="med"/>
          </a:ln>
        </p:spPr>
      </p:cxnSp>
      <p:sp>
        <p:nvSpPr>
          <p:cNvPr id="173" name="Shape 173"/>
          <p:cNvSpPr/>
          <p:nvPr/>
        </p:nvSpPr>
        <p:spPr>
          <a:xfrm>
            <a:off x="7368275" y="2541363"/>
            <a:ext cx="627000" cy="552900"/>
          </a:xfrm>
          <a:prstGeom prst="foldedCorner">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pl"/>
              <a:t>www</a:t>
            </a:r>
            <a:endParaRPr/>
          </a:p>
        </p:txBody>
      </p:sp>
      <p:sp>
        <p:nvSpPr>
          <p:cNvPr id="174" name="Shape 174"/>
          <p:cNvSpPr txBox="1"/>
          <p:nvPr/>
        </p:nvSpPr>
        <p:spPr>
          <a:xfrm>
            <a:off x="7105475" y="3094263"/>
            <a:ext cx="1152600" cy="453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pl" sz="1000">
                <a:latin typeface="Comfortaa"/>
                <a:ea typeface="Comfortaa"/>
                <a:cs typeface="Comfortaa"/>
                <a:sym typeface="Comfortaa"/>
              </a:rPr>
              <a:t>przeglądarka</a:t>
            </a:r>
            <a:endParaRPr sz="1000">
              <a:latin typeface="Comfortaa"/>
              <a:ea typeface="Comfortaa"/>
              <a:cs typeface="Comfortaa"/>
              <a:sym typeface="Comfortaa"/>
            </a:endParaRPr>
          </a:p>
          <a:p>
            <a:pPr marL="0" lvl="0" indent="0" algn="ctr">
              <a:spcBef>
                <a:spcPts val="0"/>
              </a:spcBef>
              <a:spcAft>
                <a:spcPts val="0"/>
              </a:spcAft>
              <a:buNone/>
            </a:pPr>
            <a:r>
              <a:rPr lang="pl" sz="1000">
                <a:latin typeface="Comfortaa"/>
                <a:ea typeface="Comfortaa"/>
                <a:cs typeface="Comfortaa"/>
                <a:sym typeface="Comfortaa"/>
              </a:rPr>
              <a:t>internetowa</a:t>
            </a:r>
            <a:endParaRPr sz="1000">
              <a:latin typeface="Comfortaa"/>
              <a:ea typeface="Comfortaa"/>
              <a:cs typeface="Comfortaa"/>
              <a:sym typeface="Comfortaa"/>
            </a:endParaRPr>
          </a:p>
        </p:txBody>
      </p:sp>
      <p:cxnSp>
        <p:nvCxnSpPr>
          <p:cNvPr id="175" name="Shape 175"/>
          <p:cNvCxnSpPr/>
          <p:nvPr/>
        </p:nvCxnSpPr>
        <p:spPr>
          <a:xfrm>
            <a:off x="6559800" y="2947875"/>
            <a:ext cx="686700" cy="3900"/>
          </a:xfrm>
          <a:prstGeom prst="straightConnector1">
            <a:avLst/>
          </a:prstGeom>
          <a:noFill/>
          <a:ln w="9525" cap="flat" cmpd="sng">
            <a:solidFill>
              <a:schemeClr val="dk2"/>
            </a:solidFill>
            <a:prstDash val="dash"/>
            <a:round/>
            <a:headEnd type="none" w="med" len="med"/>
            <a:tailEnd type="triangle" w="med" len="med"/>
          </a:ln>
        </p:spPr>
      </p:cxnSp>
      <p:sp>
        <p:nvSpPr>
          <p:cNvPr id="176" name="Shape 176"/>
          <p:cNvSpPr txBox="1"/>
          <p:nvPr/>
        </p:nvSpPr>
        <p:spPr>
          <a:xfrm>
            <a:off x="885900" y="1281413"/>
            <a:ext cx="7372200" cy="453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pl" sz="2400">
                <a:highlight>
                  <a:srgbClr val="FFFFFF"/>
                </a:highlight>
                <a:latin typeface="Comfortaa"/>
                <a:ea typeface="Comfortaa"/>
                <a:cs typeface="Comfortaa"/>
                <a:sym typeface="Comfortaa"/>
              </a:rPr>
              <a:t>Przebieg kompilacji z C/C++ do asm.js</a:t>
            </a:r>
            <a:endParaRPr sz="240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1607975" y="1409700"/>
            <a:ext cx="5928050" cy="1956700"/>
          </a:xfrm>
          <a:prstGeom prst="rect">
            <a:avLst/>
          </a:prstGeom>
          <a:noFill/>
          <a:ln>
            <a:noFill/>
          </a:ln>
        </p:spPr>
      </p:pic>
      <p:sp>
        <p:nvSpPr>
          <p:cNvPr id="182" name="Shape 182"/>
          <p:cNvSpPr txBox="1"/>
          <p:nvPr/>
        </p:nvSpPr>
        <p:spPr>
          <a:xfrm rot="-5400000">
            <a:off x="7758750" y="3758250"/>
            <a:ext cx="2521200" cy="24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600" i="1">
                <a:latin typeface="Comfortaa"/>
                <a:ea typeface="Comfortaa"/>
                <a:cs typeface="Comfortaa"/>
                <a:sym typeface="Comfortaa"/>
              </a:rPr>
              <a:t>http://nickdesaulniers.github.io/wasm-fowa/slides/#/</a:t>
            </a:r>
            <a:endParaRPr sz="600" i="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Shape 187"/>
          <p:cNvPicPr preferRelativeResize="0"/>
          <p:nvPr/>
        </p:nvPicPr>
        <p:blipFill>
          <a:blip r:embed="rId3">
            <a:alphaModFix/>
          </a:blip>
          <a:stretch>
            <a:fillRect/>
          </a:stretch>
        </p:blipFill>
        <p:spPr>
          <a:xfrm>
            <a:off x="4035225" y="864063"/>
            <a:ext cx="994725" cy="994725"/>
          </a:xfrm>
          <a:prstGeom prst="rect">
            <a:avLst/>
          </a:prstGeom>
          <a:noFill/>
          <a:ln>
            <a:noFill/>
          </a:ln>
        </p:spPr>
      </p:pic>
      <p:sp>
        <p:nvSpPr>
          <p:cNvPr id="188" name="Shape 188"/>
          <p:cNvSpPr txBox="1"/>
          <p:nvPr/>
        </p:nvSpPr>
        <p:spPr>
          <a:xfrm>
            <a:off x="974100" y="2044738"/>
            <a:ext cx="7195800" cy="2234700"/>
          </a:xfrm>
          <a:prstGeom prst="rect">
            <a:avLst/>
          </a:prstGeom>
          <a:noFill/>
          <a:ln>
            <a:noFill/>
          </a:ln>
        </p:spPr>
        <p:txBody>
          <a:bodyPr spcFirstLastPara="1" wrap="square" lIns="91425" tIns="91425" rIns="91425" bIns="91425" anchor="t" anchorCtr="0">
            <a:noAutofit/>
          </a:bodyPr>
          <a:lstStyle/>
          <a:p>
            <a:pPr marL="0" lvl="0" indent="0" algn="just">
              <a:spcBef>
                <a:spcPts val="0"/>
              </a:spcBef>
              <a:spcAft>
                <a:spcPts val="0"/>
              </a:spcAft>
              <a:buNone/>
            </a:pPr>
            <a:r>
              <a:rPr lang="pl" sz="2400" b="1">
                <a:highlight>
                  <a:srgbClr val="FFFFFF"/>
                </a:highlight>
                <a:latin typeface="Comfortaa"/>
                <a:ea typeface="Comfortaa"/>
                <a:cs typeface="Comfortaa"/>
                <a:sym typeface="Comfortaa"/>
              </a:rPr>
              <a:t>WebAssembly</a:t>
            </a:r>
            <a:r>
              <a:rPr lang="pl" sz="1800">
                <a:highlight>
                  <a:srgbClr val="FFFFFF"/>
                </a:highlight>
                <a:latin typeface="Comfortaa"/>
                <a:ea typeface="Comfortaa"/>
                <a:cs typeface="Comfortaa"/>
                <a:sym typeface="Comfortaa"/>
              </a:rPr>
              <a:t> jest nowym rodzajem języka, który może być uruchomiony w nowoczesnych wersjach przeglądarek. Jest językiem niskopoziomowym, </a:t>
            </a:r>
            <a:r>
              <a:rPr lang="pl" sz="1800" b="1">
                <a:highlight>
                  <a:srgbClr val="FFFFFF"/>
                </a:highlight>
                <a:latin typeface="Comfortaa"/>
                <a:ea typeface="Comfortaa"/>
                <a:cs typeface="Comfortaa"/>
                <a:sym typeface="Comfortaa"/>
              </a:rPr>
              <a:t>który działa z szybkością zbliżoną do rozwiązań natywnych</a:t>
            </a:r>
            <a:r>
              <a:rPr lang="pl" sz="1800">
                <a:highlight>
                  <a:srgbClr val="FFFFFF"/>
                </a:highlight>
                <a:latin typeface="Comfortaa"/>
                <a:ea typeface="Comfortaa"/>
                <a:cs typeface="Comfortaa"/>
                <a:sym typeface="Comfortaa"/>
              </a:rPr>
              <a:t> i pozwala na kompilacje kodu napisanego w takich językach jak C/C++ do kodu binarnego, który może być użyty </a:t>
            </a:r>
            <a:r>
              <a:rPr lang="pl" sz="1800" b="1">
                <a:highlight>
                  <a:srgbClr val="FFFFFF"/>
                </a:highlight>
                <a:latin typeface="Comfortaa"/>
                <a:ea typeface="Comfortaa"/>
                <a:cs typeface="Comfortaa"/>
                <a:sym typeface="Comfortaa"/>
              </a:rPr>
              <a:t>na stronie internetowej</a:t>
            </a:r>
            <a:r>
              <a:rPr lang="pl" sz="1800">
                <a:highlight>
                  <a:srgbClr val="FFFFFF"/>
                </a:highlight>
                <a:latin typeface="Comfortaa"/>
                <a:ea typeface="Comfortaa"/>
                <a:cs typeface="Comfortaa"/>
                <a:sym typeface="Comfortaa"/>
              </a:rPr>
              <a:t>.</a:t>
            </a:r>
            <a:endParaRPr sz="1800">
              <a:latin typeface="Comfortaa"/>
              <a:ea typeface="Comfortaa"/>
              <a:cs typeface="Comfortaa"/>
              <a:sym typeface="Comfortaa"/>
            </a:endParaRPr>
          </a:p>
        </p:txBody>
      </p:sp>
      <p:sp>
        <p:nvSpPr>
          <p:cNvPr id="189" name="Shape 189"/>
          <p:cNvSpPr txBox="1"/>
          <p:nvPr/>
        </p:nvSpPr>
        <p:spPr>
          <a:xfrm>
            <a:off x="6491325" y="4039738"/>
            <a:ext cx="1612200" cy="2397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pPr>
            <a:r>
              <a:rPr lang="pl" sz="600">
                <a:latin typeface="Comfortaa"/>
                <a:ea typeface="Comfortaa"/>
                <a:cs typeface="Comfortaa"/>
                <a:sym typeface="Comfortaa"/>
              </a:rPr>
              <a:t>źródło: https://developer.mozilla.org</a:t>
            </a:r>
            <a:endParaRPr sz="60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0" y="2334150"/>
            <a:ext cx="9144000" cy="475200"/>
          </a:xfrm>
          <a:prstGeom prst="rect">
            <a:avLst/>
          </a:prstGeom>
        </p:spPr>
        <p:txBody>
          <a:bodyPr spcFirstLastPara="1" wrap="square" lIns="91425" tIns="91425" rIns="91425" bIns="91425" anchor="ctr" anchorCtr="0">
            <a:noAutofit/>
          </a:bodyPr>
          <a:lstStyle/>
          <a:p>
            <a:pPr marL="0" lvl="0" indent="0" algn="ctr" rtl="0">
              <a:lnSpc>
                <a:spcPct val="111000"/>
              </a:lnSpc>
              <a:spcBef>
                <a:spcPts val="2000"/>
              </a:spcBef>
              <a:spcAft>
                <a:spcPts val="0"/>
              </a:spcAft>
              <a:buNone/>
            </a:pPr>
            <a:r>
              <a:rPr lang="pl" sz="2400" b="1">
                <a:solidFill>
                  <a:srgbClr val="000000"/>
                </a:solidFill>
                <a:latin typeface="Comfortaa"/>
                <a:ea typeface="Comfortaa"/>
                <a:cs typeface="Comfortaa"/>
                <a:sym typeface="Comfortaa"/>
              </a:rPr>
              <a:t>Czym WebAssembly nie jest?</a:t>
            </a:r>
            <a:endParaRPr sz="2400" b="1">
              <a:solidFill>
                <a:srgbClr val="000000"/>
              </a:solidFill>
              <a:latin typeface="Comfortaa"/>
              <a:ea typeface="Comfortaa"/>
              <a:cs typeface="Comfortaa"/>
              <a:sym typeface="Comfortaa"/>
            </a:endParaRPr>
          </a:p>
          <a:p>
            <a:pPr marL="0" lvl="0" indent="0">
              <a:spcBef>
                <a:spcPts val="1300"/>
              </a:spcBef>
              <a:spcAft>
                <a:spcPts val="0"/>
              </a:spcAft>
              <a:buNone/>
            </a:pP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a:blip r:embed="rId3">
            <a:alphaModFix/>
          </a:blip>
          <a:stretch>
            <a:fillRect/>
          </a:stretch>
        </p:blipFill>
        <p:spPr>
          <a:xfrm>
            <a:off x="3933162" y="1305985"/>
            <a:ext cx="1277675" cy="2531525"/>
          </a:xfrm>
          <a:prstGeom prst="rect">
            <a:avLst/>
          </a:prstGeom>
          <a:noFill/>
          <a:ln>
            <a:noFill/>
          </a:ln>
        </p:spPr>
      </p:pic>
      <p:sp>
        <p:nvSpPr>
          <p:cNvPr id="200" name="Shape 200"/>
          <p:cNvSpPr txBox="1"/>
          <p:nvPr/>
        </p:nvSpPr>
        <p:spPr>
          <a:xfrm rot="-5400000">
            <a:off x="7459050" y="3458550"/>
            <a:ext cx="3120600" cy="24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600" i="1">
                <a:latin typeface="Comfortaa"/>
                <a:ea typeface="Comfortaa"/>
                <a:cs typeface="Comfortaa"/>
                <a:sym typeface="Comfortaa"/>
              </a:rPr>
              <a:t>źródło: https://github.com/carlosbaraza/web-assembly-logo</a:t>
            </a:r>
            <a:endParaRPr sz="600" i="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p:nvPr/>
        </p:nvSpPr>
        <p:spPr>
          <a:xfrm>
            <a:off x="0" y="330050"/>
            <a:ext cx="9144000" cy="425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pl" sz="1800">
                <a:latin typeface="Comfortaa"/>
                <a:ea typeface="Comfortaa"/>
                <a:cs typeface="Comfortaa"/>
                <a:sym typeface="Comfortaa"/>
              </a:rPr>
              <a:t>JavaScript</a:t>
            </a:r>
            <a:endParaRPr sz="1800">
              <a:latin typeface="Comfortaa"/>
              <a:ea typeface="Comfortaa"/>
              <a:cs typeface="Comfortaa"/>
              <a:sym typeface="Comfortaa"/>
            </a:endParaRPr>
          </a:p>
        </p:txBody>
      </p:sp>
      <p:sp>
        <p:nvSpPr>
          <p:cNvPr id="206" name="Shape 206"/>
          <p:cNvSpPr/>
          <p:nvPr/>
        </p:nvSpPr>
        <p:spPr>
          <a:xfrm>
            <a:off x="1254700" y="1911600"/>
            <a:ext cx="969300" cy="2787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2224000" y="1911600"/>
            <a:ext cx="2026800" cy="2787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4250850" y="1911600"/>
            <a:ext cx="578400" cy="2787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4829250" y="1911600"/>
            <a:ext cx="2132700" cy="278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6961950" y="1911600"/>
            <a:ext cx="468000" cy="2787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txBox="1"/>
          <p:nvPr/>
        </p:nvSpPr>
        <p:spPr>
          <a:xfrm rot="-3599666">
            <a:off x="1237857" y="1141170"/>
            <a:ext cx="1292182" cy="35886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900" b="1">
                <a:latin typeface="Comfortaa"/>
                <a:ea typeface="Comfortaa"/>
                <a:cs typeface="Comfortaa"/>
                <a:sym typeface="Comfortaa"/>
              </a:rPr>
              <a:t>parsowanie</a:t>
            </a:r>
            <a:endParaRPr sz="900" b="1">
              <a:latin typeface="Comfortaa"/>
              <a:ea typeface="Comfortaa"/>
              <a:cs typeface="Comfortaa"/>
              <a:sym typeface="Comfortaa"/>
            </a:endParaRPr>
          </a:p>
        </p:txBody>
      </p:sp>
      <p:sp>
        <p:nvSpPr>
          <p:cNvPr id="212" name="Shape 212"/>
          <p:cNvSpPr txBox="1"/>
          <p:nvPr/>
        </p:nvSpPr>
        <p:spPr>
          <a:xfrm rot="-3599866">
            <a:off x="2527902" y="900654"/>
            <a:ext cx="1557495" cy="59329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900" b="1">
                <a:latin typeface="Comfortaa"/>
                <a:ea typeface="Comfortaa"/>
                <a:cs typeface="Comfortaa"/>
                <a:sym typeface="Comfortaa"/>
              </a:rPr>
              <a:t>kompilowanie </a:t>
            </a:r>
            <a:br>
              <a:rPr lang="pl" sz="900" b="1">
                <a:latin typeface="Comfortaa"/>
                <a:ea typeface="Comfortaa"/>
                <a:cs typeface="Comfortaa"/>
                <a:sym typeface="Comfortaa"/>
              </a:rPr>
            </a:br>
            <a:r>
              <a:rPr lang="pl" sz="900" b="1">
                <a:latin typeface="Comfortaa"/>
                <a:ea typeface="Comfortaa"/>
                <a:cs typeface="Comfortaa"/>
                <a:sym typeface="Comfortaa"/>
              </a:rPr>
              <a:t>+ optymalizacja</a:t>
            </a:r>
            <a:endParaRPr sz="900" b="1">
              <a:latin typeface="Comfortaa"/>
              <a:ea typeface="Comfortaa"/>
              <a:cs typeface="Comfortaa"/>
              <a:sym typeface="Comfortaa"/>
            </a:endParaRPr>
          </a:p>
        </p:txBody>
      </p:sp>
      <p:sp>
        <p:nvSpPr>
          <p:cNvPr id="213" name="Shape 213"/>
          <p:cNvSpPr txBox="1"/>
          <p:nvPr/>
        </p:nvSpPr>
        <p:spPr>
          <a:xfrm rot="-3599866">
            <a:off x="4106427" y="1001210"/>
            <a:ext cx="1557495" cy="39220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900" b="1">
                <a:latin typeface="Comfortaa"/>
                <a:ea typeface="Comfortaa"/>
                <a:cs typeface="Comfortaa"/>
                <a:sym typeface="Comfortaa"/>
              </a:rPr>
              <a:t>re-optymalizacja</a:t>
            </a:r>
            <a:endParaRPr sz="900" b="1">
              <a:latin typeface="Comfortaa"/>
              <a:ea typeface="Comfortaa"/>
              <a:cs typeface="Comfortaa"/>
              <a:sym typeface="Comfortaa"/>
            </a:endParaRPr>
          </a:p>
        </p:txBody>
      </p:sp>
      <p:sp>
        <p:nvSpPr>
          <p:cNvPr id="214" name="Shape 214"/>
          <p:cNvSpPr txBox="1"/>
          <p:nvPr/>
        </p:nvSpPr>
        <p:spPr>
          <a:xfrm rot="-3599666">
            <a:off x="3546407" y="3451345"/>
            <a:ext cx="1292182" cy="35886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900" b="1">
                <a:latin typeface="Comfortaa"/>
                <a:ea typeface="Comfortaa"/>
                <a:cs typeface="Comfortaa"/>
                <a:sym typeface="Comfortaa"/>
              </a:rPr>
              <a:t>wykonanie kodu</a:t>
            </a:r>
            <a:endParaRPr sz="900" b="1">
              <a:latin typeface="Comfortaa"/>
              <a:ea typeface="Comfortaa"/>
              <a:cs typeface="Comfortaa"/>
              <a:sym typeface="Comfortaa"/>
            </a:endParaRPr>
          </a:p>
        </p:txBody>
      </p:sp>
      <p:sp>
        <p:nvSpPr>
          <p:cNvPr id="215" name="Shape 215"/>
          <p:cNvSpPr txBox="1"/>
          <p:nvPr/>
        </p:nvSpPr>
        <p:spPr>
          <a:xfrm rot="-3599680">
            <a:off x="6686275" y="1017868"/>
            <a:ext cx="1547151" cy="35886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900" b="1">
                <a:latin typeface="Comfortaa"/>
                <a:ea typeface="Comfortaa"/>
                <a:cs typeface="Comfortaa"/>
                <a:sym typeface="Comfortaa"/>
              </a:rPr>
              <a:t>garbage collector</a:t>
            </a:r>
            <a:endParaRPr sz="900" b="1">
              <a:latin typeface="Comfortaa"/>
              <a:ea typeface="Comfortaa"/>
              <a:cs typeface="Comfortaa"/>
              <a:sym typeface="Comfortaa"/>
            </a:endParaRPr>
          </a:p>
        </p:txBody>
      </p:sp>
      <p:sp>
        <p:nvSpPr>
          <p:cNvPr id="216" name="Shape 216"/>
          <p:cNvSpPr/>
          <p:nvPr/>
        </p:nvSpPr>
        <p:spPr>
          <a:xfrm>
            <a:off x="1254795" y="4203950"/>
            <a:ext cx="578400" cy="2787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txBox="1"/>
          <p:nvPr/>
        </p:nvSpPr>
        <p:spPr>
          <a:xfrm rot="-3599666">
            <a:off x="1180920" y="3451345"/>
            <a:ext cx="1292182" cy="35886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900" b="1">
                <a:latin typeface="Comfortaa"/>
                <a:ea typeface="Comfortaa"/>
                <a:cs typeface="Comfortaa"/>
                <a:sym typeface="Comfortaa"/>
              </a:rPr>
              <a:t>dekodowanie</a:t>
            </a:r>
            <a:endParaRPr sz="900" b="1">
              <a:latin typeface="Comfortaa"/>
              <a:ea typeface="Comfortaa"/>
              <a:cs typeface="Comfortaa"/>
              <a:sym typeface="Comfortaa"/>
            </a:endParaRPr>
          </a:p>
        </p:txBody>
      </p:sp>
      <p:sp>
        <p:nvSpPr>
          <p:cNvPr id="218" name="Shape 218"/>
          <p:cNvSpPr/>
          <p:nvPr/>
        </p:nvSpPr>
        <p:spPr>
          <a:xfrm>
            <a:off x="1833196" y="4203950"/>
            <a:ext cx="1412700" cy="2787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txBox="1"/>
          <p:nvPr/>
        </p:nvSpPr>
        <p:spPr>
          <a:xfrm rot="-3599866">
            <a:off x="2091565" y="3198204"/>
            <a:ext cx="1557495" cy="59329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900" b="1">
                <a:latin typeface="Comfortaa"/>
                <a:ea typeface="Comfortaa"/>
                <a:cs typeface="Comfortaa"/>
                <a:sym typeface="Comfortaa"/>
              </a:rPr>
              <a:t>kompilowanie </a:t>
            </a:r>
            <a:br>
              <a:rPr lang="pl" sz="900" b="1">
                <a:latin typeface="Comfortaa"/>
                <a:ea typeface="Comfortaa"/>
                <a:cs typeface="Comfortaa"/>
                <a:sym typeface="Comfortaa"/>
              </a:rPr>
            </a:br>
            <a:r>
              <a:rPr lang="pl" sz="900" b="1">
                <a:latin typeface="Comfortaa"/>
                <a:ea typeface="Comfortaa"/>
                <a:cs typeface="Comfortaa"/>
                <a:sym typeface="Comfortaa"/>
              </a:rPr>
              <a:t>+ optymalizacja</a:t>
            </a:r>
            <a:endParaRPr sz="900" b="1">
              <a:latin typeface="Comfortaa"/>
              <a:ea typeface="Comfortaa"/>
              <a:cs typeface="Comfortaa"/>
              <a:sym typeface="Comfortaa"/>
            </a:endParaRPr>
          </a:p>
        </p:txBody>
      </p:sp>
      <p:sp>
        <p:nvSpPr>
          <p:cNvPr id="220" name="Shape 220"/>
          <p:cNvSpPr/>
          <p:nvPr/>
        </p:nvSpPr>
        <p:spPr>
          <a:xfrm>
            <a:off x="3245898" y="4203950"/>
            <a:ext cx="1539000" cy="278700"/>
          </a:xfrm>
          <a:prstGeom prst="rect">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rot="-3599666">
            <a:off x="5732020" y="1141170"/>
            <a:ext cx="1292182" cy="35886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900" b="1">
                <a:latin typeface="Comfortaa"/>
                <a:ea typeface="Comfortaa"/>
                <a:cs typeface="Comfortaa"/>
                <a:sym typeface="Comfortaa"/>
              </a:rPr>
              <a:t>wykonanie kodu</a:t>
            </a:r>
            <a:endParaRPr sz="900" b="1">
              <a:latin typeface="Comfortaa"/>
              <a:ea typeface="Comfortaa"/>
              <a:cs typeface="Comfortaa"/>
              <a:sym typeface="Comfortaa"/>
            </a:endParaRPr>
          </a:p>
        </p:txBody>
      </p:sp>
      <p:sp>
        <p:nvSpPr>
          <p:cNvPr id="222" name="Shape 222"/>
          <p:cNvSpPr txBox="1"/>
          <p:nvPr/>
        </p:nvSpPr>
        <p:spPr>
          <a:xfrm>
            <a:off x="0" y="2627575"/>
            <a:ext cx="9144000" cy="42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800">
                <a:latin typeface="Comfortaa"/>
                <a:ea typeface="Comfortaa"/>
                <a:cs typeface="Comfortaa"/>
                <a:sym typeface="Comfortaa"/>
              </a:rPr>
              <a:t>Webassembly</a:t>
            </a:r>
            <a:endParaRPr sz="180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723300" y="1509576"/>
            <a:ext cx="7697400" cy="4605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pl" sz="2400">
                <a:solidFill>
                  <a:srgbClr val="000000"/>
                </a:solidFill>
                <a:latin typeface="Comfortaa"/>
                <a:ea typeface="Comfortaa"/>
                <a:cs typeface="Comfortaa"/>
                <a:sym typeface="Comfortaa"/>
              </a:rPr>
              <a:t>Zastosowanie</a:t>
            </a:r>
            <a:endParaRPr sz="2400">
              <a:solidFill>
                <a:srgbClr val="000000"/>
              </a:solidFill>
              <a:latin typeface="Comfortaa"/>
              <a:ea typeface="Comfortaa"/>
              <a:cs typeface="Comfortaa"/>
              <a:sym typeface="Comfortaa"/>
            </a:endParaRPr>
          </a:p>
        </p:txBody>
      </p:sp>
      <p:sp>
        <p:nvSpPr>
          <p:cNvPr id="228" name="Shape 228"/>
          <p:cNvSpPr txBox="1"/>
          <p:nvPr/>
        </p:nvSpPr>
        <p:spPr>
          <a:xfrm>
            <a:off x="966450" y="2178925"/>
            <a:ext cx="7211100" cy="14550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222222"/>
              </a:buClr>
              <a:buSzPts val="1400"/>
              <a:buFont typeface="Comfortaa"/>
              <a:buChar char="○"/>
            </a:pPr>
            <a:r>
              <a:rPr lang="pl">
                <a:solidFill>
                  <a:srgbClr val="222222"/>
                </a:solidFill>
                <a:latin typeface="Comfortaa"/>
                <a:ea typeface="Comfortaa"/>
                <a:cs typeface="Comfortaa"/>
                <a:sym typeface="Comfortaa"/>
              </a:rPr>
              <a:t>gry,</a:t>
            </a:r>
            <a:endParaRPr>
              <a:solidFill>
                <a:srgbClr val="222222"/>
              </a:solidFill>
              <a:latin typeface="Comfortaa"/>
              <a:ea typeface="Comfortaa"/>
              <a:cs typeface="Comfortaa"/>
              <a:sym typeface="Comfortaa"/>
            </a:endParaRPr>
          </a:p>
          <a:p>
            <a:pPr marL="457200" lvl="0" indent="-317500" algn="just" rtl="0">
              <a:lnSpc>
                <a:spcPct val="115000"/>
              </a:lnSpc>
              <a:spcBef>
                <a:spcPts val="0"/>
              </a:spcBef>
              <a:spcAft>
                <a:spcPts val="0"/>
              </a:spcAft>
              <a:buClr>
                <a:srgbClr val="222222"/>
              </a:buClr>
              <a:buSzPts val="1400"/>
              <a:buFont typeface="Comfortaa"/>
              <a:buChar char="○"/>
            </a:pPr>
            <a:r>
              <a:rPr lang="pl">
                <a:solidFill>
                  <a:srgbClr val="222222"/>
                </a:solidFill>
                <a:latin typeface="Comfortaa"/>
                <a:ea typeface="Comfortaa"/>
                <a:cs typeface="Comfortaa"/>
                <a:sym typeface="Comfortaa"/>
              </a:rPr>
              <a:t>multimedia (rozpoznawanie obrazów, edycja video, aplikacje typu CAD),</a:t>
            </a:r>
            <a:endParaRPr>
              <a:solidFill>
                <a:srgbClr val="222222"/>
              </a:solidFill>
              <a:latin typeface="Comfortaa"/>
              <a:ea typeface="Comfortaa"/>
              <a:cs typeface="Comfortaa"/>
              <a:sym typeface="Comfortaa"/>
            </a:endParaRPr>
          </a:p>
          <a:p>
            <a:pPr marL="457200" lvl="0" indent="-317500" algn="just" rtl="0">
              <a:lnSpc>
                <a:spcPct val="115000"/>
              </a:lnSpc>
              <a:spcBef>
                <a:spcPts val="0"/>
              </a:spcBef>
              <a:spcAft>
                <a:spcPts val="0"/>
              </a:spcAft>
              <a:buClr>
                <a:srgbClr val="222222"/>
              </a:buClr>
              <a:buSzPts val="1400"/>
              <a:buFont typeface="Comfortaa"/>
              <a:buChar char="○"/>
            </a:pPr>
            <a:r>
              <a:rPr lang="pl">
                <a:solidFill>
                  <a:srgbClr val="222222"/>
                </a:solidFill>
                <a:latin typeface="Comfortaa"/>
                <a:ea typeface="Comfortaa"/>
                <a:cs typeface="Comfortaa"/>
                <a:sym typeface="Comfortaa"/>
              </a:rPr>
              <a:t>możliwość wykorzystania </a:t>
            </a:r>
            <a:r>
              <a:rPr lang="pl" b="1">
                <a:solidFill>
                  <a:srgbClr val="222222"/>
                </a:solidFill>
                <a:latin typeface="Comfortaa"/>
                <a:ea typeface="Comfortaa"/>
                <a:cs typeface="Comfortaa"/>
                <a:sym typeface="Comfortaa"/>
              </a:rPr>
              <a:t>istniejących rozwiązań</a:t>
            </a:r>
            <a:r>
              <a:rPr lang="pl">
                <a:solidFill>
                  <a:srgbClr val="222222"/>
                </a:solidFill>
                <a:latin typeface="Comfortaa"/>
                <a:ea typeface="Comfortaa"/>
                <a:cs typeface="Comfortaa"/>
                <a:sym typeface="Comfortaa"/>
              </a:rPr>
              <a:t> napisanych w C/C++ (OpenCV, Box2D, DICOM),</a:t>
            </a:r>
            <a:endParaRPr>
              <a:solidFill>
                <a:srgbClr val="222222"/>
              </a:solidFill>
              <a:latin typeface="Comfortaa"/>
              <a:ea typeface="Comfortaa"/>
              <a:cs typeface="Comfortaa"/>
              <a:sym typeface="Comfortaa"/>
            </a:endParaRPr>
          </a:p>
          <a:p>
            <a:pPr marL="457200" lvl="0" indent="-317500" algn="just" rtl="0">
              <a:lnSpc>
                <a:spcPct val="115000"/>
              </a:lnSpc>
              <a:spcBef>
                <a:spcPts val="0"/>
              </a:spcBef>
              <a:spcAft>
                <a:spcPts val="0"/>
              </a:spcAft>
              <a:buClr>
                <a:srgbClr val="222222"/>
              </a:buClr>
              <a:buSzPts val="1400"/>
              <a:buFont typeface="Comfortaa"/>
              <a:buChar char="○"/>
            </a:pPr>
            <a:r>
              <a:rPr lang="pl">
                <a:solidFill>
                  <a:srgbClr val="222222"/>
                </a:solidFill>
                <a:latin typeface="Comfortaa"/>
                <a:ea typeface="Comfortaa"/>
                <a:cs typeface="Comfortaa"/>
                <a:sym typeface="Comfortaa"/>
              </a:rPr>
              <a:t>64-bitowe obliczenia matematyczne (SHA512, Fractal Calculations).</a:t>
            </a:r>
            <a:endParaRPr>
              <a:solidFill>
                <a:srgbClr val="222222"/>
              </a:solidFill>
              <a:latin typeface="Comfortaa"/>
              <a:ea typeface="Comfortaa"/>
              <a:cs typeface="Comfortaa"/>
              <a:sym typeface="Comfortaa"/>
            </a:endParaRPr>
          </a:p>
          <a:p>
            <a:pPr marL="0" lvl="0" indent="0">
              <a:spcBef>
                <a:spcPts val="200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p:nvPr/>
        </p:nvSpPr>
        <p:spPr>
          <a:xfrm>
            <a:off x="20700" y="2099700"/>
            <a:ext cx="9102600" cy="944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pl" sz="4800">
                <a:latin typeface="Comfortaa"/>
                <a:ea typeface="Comfortaa"/>
                <a:cs typeface="Comfortaa"/>
                <a:sym typeface="Comfortaa"/>
              </a:rPr>
              <a:t>1995</a:t>
            </a:r>
            <a:endParaRPr sz="480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723300" y="2341501"/>
            <a:ext cx="7697400" cy="4605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pl" sz="2400" b="1">
                <a:solidFill>
                  <a:srgbClr val="000000"/>
                </a:solidFill>
                <a:latin typeface="Comfortaa"/>
                <a:ea typeface="Comfortaa"/>
                <a:cs typeface="Comfortaa"/>
                <a:sym typeface="Comfortaa"/>
              </a:rPr>
              <a:t>DEMO</a:t>
            </a:r>
            <a:endParaRPr sz="2400" b="1">
              <a:solidFill>
                <a:srgbClr val="0000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2174475" y="1118725"/>
            <a:ext cx="4725300" cy="1768800"/>
          </a:xfrm>
          <a:prstGeom prst="rect">
            <a:avLst/>
          </a:prstGeom>
          <a:noFill/>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pl" sz="1200" dirty="0">
                <a:solidFill>
                  <a:srgbClr val="000000"/>
                </a:solidFill>
                <a:latin typeface="Montserrat"/>
                <a:ea typeface="Montserrat"/>
                <a:cs typeface="Montserrat"/>
                <a:sym typeface="Montserrat"/>
              </a:rPr>
              <a:t/>
            </a:r>
            <a:br>
              <a:rPr lang="pl" sz="1200" dirty="0">
                <a:solidFill>
                  <a:srgbClr val="000000"/>
                </a:solidFill>
                <a:latin typeface="Montserrat"/>
                <a:ea typeface="Montserrat"/>
                <a:cs typeface="Montserrat"/>
                <a:sym typeface="Montserrat"/>
              </a:rPr>
            </a:br>
            <a:r>
              <a:rPr lang="pl" sz="1800" dirty="0">
                <a:solidFill>
                  <a:srgbClr val="990000"/>
                </a:solidFill>
                <a:latin typeface="Montserrat"/>
                <a:ea typeface="Montserrat"/>
                <a:cs typeface="Montserrat"/>
                <a:sym typeface="Montserrat"/>
              </a:rPr>
              <a:t>int</a:t>
            </a:r>
            <a:r>
              <a:rPr lang="pl" sz="1800" dirty="0">
                <a:solidFill>
                  <a:srgbClr val="000000"/>
                </a:solidFill>
                <a:latin typeface="Montserrat"/>
                <a:ea typeface="Montserrat"/>
                <a:cs typeface="Montserrat"/>
                <a:sym typeface="Montserrat"/>
              </a:rPr>
              <a:t> </a:t>
            </a:r>
            <a:r>
              <a:rPr lang="pl" sz="1800" b="1" dirty="0">
                <a:solidFill>
                  <a:srgbClr val="38761D"/>
                </a:solidFill>
                <a:latin typeface="Montserrat"/>
                <a:ea typeface="Montserrat"/>
                <a:cs typeface="Montserrat"/>
                <a:sym typeface="Montserrat"/>
              </a:rPr>
              <a:t>fib</a:t>
            </a:r>
            <a:r>
              <a:rPr lang="pl" sz="1800" dirty="0">
                <a:solidFill>
                  <a:srgbClr val="000000"/>
                </a:solidFill>
                <a:latin typeface="Montserrat"/>
                <a:ea typeface="Montserrat"/>
                <a:cs typeface="Montserrat"/>
                <a:sym typeface="Montserrat"/>
              </a:rPr>
              <a:t>( int n ) {</a:t>
            </a:r>
            <a:endParaRPr sz="1800" dirty="0">
              <a:solidFill>
                <a:srgbClr val="000000"/>
              </a:solidFill>
              <a:latin typeface="Montserrat"/>
              <a:ea typeface="Montserrat"/>
              <a:cs typeface="Montserrat"/>
              <a:sym typeface="Montserrat"/>
            </a:endParaRPr>
          </a:p>
          <a:p>
            <a:pPr marL="0" lvl="0" indent="457200" rtl="0">
              <a:lnSpc>
                <a:spcPct val="115000"/>
              </a:lnSpc>
              <a:spcBef>
                <a:spcPts val="0"/>
              </a:spcBef>
              <a:spcAft>
                <a:spcPts val="0"/>
              </a:spcAft>
              <a:buNone/>
            </a:pPr>
            <a:r>
              <a:rPr lang="pl" sz="1800" dirty="0">
                <a:solidFill>
                  <a:srgbClr val="0000FF"/>
                </a:solidFill>
                <a:latin typeface="Montserrat"/>
                <a:ea typeface="Montserrat"/>
                <a:cs typeface="Montserrat"/>
                <a:sym typeface="Montserrat"/>
              </a:rPr>
              <a:t>if</a:t>
            </a:r>
            <a:r>
              <a:rPr lang="pl" sz="1800" dirty="0">
                <a:solidFill>
                  <a:srgbClr val="000000"/>
                </a:solidFill>
                <a:latin typeface="Montserrat"/>
                <a:ea typeface="Montserrat"/>
                <a:cs typeface="Montserrat"/>
                <a:sym typeface="Montserrat"/>
              </a:rPr>
              <a:t> ( n == 1 ) </a:t>
            </a:r>
            <a:r>
              <a:rPr lang="pl" sz="1800" dirty="0">
                <a:solidFill>
                  <a:srgbClr val="990000"/>
                </a:solidFill>
                <a:latin typeface="Montserrat"/>
                <a:ea typeface="Montserrat"/>
                <a:cs typeface="Montserrat"/>
                <a:sym typeface="Montserrat"/>
              </a:rPr>
              <a:t>return</a:t>
            </a:r>
            <a:r>
              <a:rPr lang="pl" sz="1800" dirty="0">
                <a:solidFill>
                  <a:srgbClr val="000000"/>
                </a:solidFill>
                <a:latin typeface="Montserrat"/>
                <a:ea typeface="Montserrat"/>
                <a:cs typeface="Montserrat"/>
                <a:sym typeface="Montserrat"/>
              </a:rPr>
              <a:t> 1;</a:t>
            </a:r>
            <a:endParaRPr sz="1800" dirty="0">
              <a:solidFill>
                <a:srgbClr val="000000"/>
              </a:solidFill>
              <a:latin typeface="Montserrat"/>
              <a:ea typeface="Montserrat"/>
              <a:cs typeface="Montserrat"/>
              <a:sym typeface="Montserrat"/>
            </a:endParaRPr>
          </a:p>
          <a:p>
            <a:pPr marL="0" lvl="0" indent="457200" rtl="0">
              <a:lnSpc>
                <a:spcPct val="115000"/>
              </a:lnSpc>
              <a:spcBef>
                <a:spcPts val="0"/>
              </a:spcBef>
              <a:spcAft>
                <a:spcPts val="0"/>
              </a:spcAft>
              <a:buNone/>
            </a:pPr>
            <a:r>
              <a:rPr lang="pl" sz="1800" dirty="0">
                <a:solidFill>
                  <a:srgbClr val="0000FF"/>
                </a:solidFill>
                <a:latin typeface="Montserrat"/>
                <a:ea typeface="Montserrat"/>
                <a:cs typeface="Montserrat"/>
                <a:sym typeface="Montserrat"/>
              </a:rPr>
              <a:t>if</a:t>
            </a:r>
            <a:r>
              <a:rPr lang="pl" sz="1800" dirty="0">
                <a:solidFill>
                  <a:srgbClr val="000000"/>
                </a:solidFill>
                <a:latin typeface="Montserrat"/>
                <a:ea typeface="Montserrat"/>
                <a:cs typeface="Montserrat"/>
                <a:sym typeface="Montserrat"/>
              </a:rPr>
              <a:t> ( n == 2 ) </a:t>
            </a:r>
            <a:r>
              <a:rPr lang="pl" sz="1800" dirty="0">
                <a:solidFill>
                  <a:srgbClr val="990000"/>
                </a:solidFill>
                <a:latin typeface="Montserrat"/>
                <a:ea typeface="Montserrat"/>
                <a:cs typeface="Montserrat"/>
                <a:sym typeface="Montserrat"/>
              </a:rPr>
              <a:t>return</a:t>
            </a:r>
            <a:r>
              <a:rPr lang="pl" sz="1800" dirty="0">
                <a:solidFill>
                  <a:srgbClr val="000000"/>
                </a:solidFill>
                <a:latin typeface="Montserrat"/>
                <a:ea typeface="Montserrat"/>
                <a:cs typeface="Montserrat"/>
                <a:sym typeface="Montserrat"/>
              </a:rPr>
              <a:t> 1;</a:t>
            </a:r>
            <a:endParaRPr sz="1800" dirty="0">
              <a:solidFill>
                <a:srgbClr val="000000"/>
              </a:solidFill>
              <a:latin typeface="Montserrat"/>
              <a:ea typeface="Montserrat"/>
              <a:cs typeface="Montserrat"/>
              <a:sym typeface="Montserrat"/>
            </a:endParaRPr>
          </a:p>
          <a:p>
            <a:pPr marL="0" lvl="0" indent="457200" rtl="0">
              <a:lnSpc>
                <a:spcPct val="115000"/>
              </a:lnSpc>
              <a:spcBef>
                <a:spcPts val="0"/>
              </a:spcBef>
              <a:spcAft>
                <a:spcPts val="0"/>
              </a:spcAft>
              <a:buNone/>
            </a:pPr>
            <a:r>
              <a:rPr lang="pl" sz="1800" dirty="0">
                <a:solidFill>
                  <a:srgbClr val="990000"/>
                </a:solidFill>
                <a:latin typeface="Montserrat"/>
                <a:ea typeface="Montserrat"/>
                <a:cs typeface="Montserrat"/>
                <a:sym typeface="Montserrat"/>
              </a:rPr>
              <a:t>return</a:t>
            </a:r>
            <a:r>
              <a:rPr lang="pl" sz="1800" dirty="0">
                <a:solidFill>
                  <a:srgbClr val="000000"/>
                </a:solidFill>
                <a:latin typeface="Montserrat"/>
                <a:ea typeface="Montserrat"/>
                <a:cs typeface="Montserrat"/>
                <a:sym typeface="Montserrat"/>
              </a:rPr>
              <a:t> </a:t>
            </a:r>
            <a:r>
              <a:rPr lang="pl" sz="1800" dirty="0">
                <a:solidFill>
                  <a:srgbClr val="0000FF"/>
                </a:solidFill>
                <a:latin typeface="Montserrat"/>
                <a:ea typeface="Montserrat"/>
                <a:cs typeface="Montserrat"/>
                <a:sym typeface="Montserrat"/>
              </a:rPr>
              <a:t>fib</a:t>
            </a:r>
            <a:r>
              <a:rPr lang="pl" sz="1800" dirty="0">
                <a:solidFill>
                  <a:srgbClr val="000000"/>
                </a:solidFill>
                <a:latin typeface="Montserrat"/>
                <a:ea typeface="Montserrat"/>
                <a:cs typeface="Montserrat"/>
                <a:sym typeface="Montserrat"/>
              </a:rPr>
              <a:t>( n-1 ) + </a:t>
            </a:r>
            <a:r>
              <a:rPr lang="pl" sz="1800" dirty="0">
                <a:solidFill>
                  <a:srgbClr val="0000FF"/>
                </a:solidFill>
                <a:latin typeface="Montserrat"/>
                <a:ea typeface="Montserrat"/>
                <a:cs typeface="Montserrat"/>
                <a:sym typeface="Montserrat"/>
              </a:rPr>
              <a:t>fib</a:t>
            </a:r>
            <a:r>
              <a:rPr lang="pl" sz="1800" dirty="0">
                <a:solidFill>
                  <a:srgbClr val="000000"/>
                </a:solidFill>
                <a:latin typeface="Montserrat"/>
                <a:ea typeface="Montserrat"/>
                <a:cs typeface="Montserrat"/>
                <a:sym typeface="Montserrat"/>
              </a:rPr>
              <a:t>( n-2 );</a:t>
            </a:r>
            <a:endParaRPr sz="1800" dirty="0">
              <a:solidFill>
                <a:srgbClr val="000000"/>
              </a:solidFill>
              <a:latin typeface="Montserrat"/>
              <a:ea typeface="Montserrat"/>
              <a:cs typeface="Montserrat"/>
              <a:sym typeface="Montserrat"/>
            </a:endParaRPr>
          </a:p>
          <a:p>
            <a:pPr marL="0" lvl="0" indent="0" rtl="0">
              <a:lnSpc>
                <a:spcPct val="115000"/>
              </a:lnSpc>
              <a:spcBef>
                <a:spcPts val="0"/>
              </a:spcBef>
              <a:spcAft>
                <a:spcPts val="0"/>
              </a:spcAft>
              <a:buNone/>
            </a:pPr>
            <a:r>
              <a:rPr lang="pl" sz="1800" dirty="0">
                <a:solidFill>
                  <a:srgbClr val="000000"/>
                </a:solidFill>
                <a:latin typeface="Montserrat"/>
                <a:ea typeface="Montserrat"/>
                <a:cs typeface="Montserrat"/>
                <a:sym typeface="Montserrat"/>
              </a:rPr>
              <a:t>}</a:t>
            </a:r>
            <a:endParaRPr sz="1800" dirty="0">
              <a:solidFill>
                <a:srgbClr val="000000"/>
              </a:solidFill>
              <a:latin typeface="Montserrat"/>
              <a:ea typeface="Montserrat"/>
              <a:cs typeface="Montserrat"/>
              <a:sym typeface="Montserrat"/>
            </a:endParaRPr>
          </a:p>
          <a:p>
            <a:pPr marL="0" lvl="0" indent="0" rtl="0">
              <a:lnSpc>
                <a:spcPct val="115000"/>
              </a:lnSpc>
              <a:spcBef>
                <a:spcPts val="0"/>
              </a:spcBef>
              <a:spcAft>
                <a:spcPts val="0"/>
              </a:spcAft>
              <a:buNone/>
            </a:pPr>
            <a:endParaRPr sz="1800" dirty="0">
              <a:solidFill>
                <a:srgbClr val="000000"/>
              </a:solidFill>
              <a:latin typeface="Montserrat"/>
              <a:ea typeface="Montserrat"/>
              <a:cs typeface="Montserrat"/>
              <a:sym typeface="Montserrat"/>
            </a:endParaRPr>
          </a:p>
        </p:txBody>
      </p:sp>
      <p:graphicFrame>
        <p:nvGraphicFramePr>
          <p:cNvPr id="239" name="Shape 239"/>
          <p:cNvGraphicFramePr/>
          <p:nvPr/>
        </p:nvGraphicFramePr>
        <p:xfrm>
          <a:off x="1099750" y="3262775"/>
          <a:ext cx="6897000" cy="762000"/>
        </p:xfrm>
        <a:graphic>
          <a:graphicData uri="http://schemas.openxmlformats.org/drawingml/2006/table">
            <a:tbl>
              <a:tblPr>
                <a:noFill/>
                <a:tableStyleId>{F23389BF-7EB3-45E4-B863-BB910D6E83C6}</a:tableStyleId>
              </a:tblPr>
              <a:tblGrid>
                <a:gridCol w="689700">
                  <a:extLst>
                    <a:ext uri="{9D8B030D-6E8A-4147-A177-3AD203B41FA5}">
                      <a16:colId xmlns:a16="http://schemas.microsoft.com/office/drawing/2014/main" val="20000"/>
                    </a:ext>
                  </a:extLst>
                </a:gridCol>
                <a:gridCol w="689700">
                  <a:extLst>
                    <a:ext uri="{9D8B030D-6E8A-4147-A177-3AD203B41FA5}">
                      <a16:colId xmlns:a16="http://schemas.microsoft.com/office/drawing/2014/main" val="20001"/>
                    </a:ext>
                  </a:extLst>
                </a:gridCol>
                <a:gridCol w="689700">
                  <a:extLst>
                    <a:ext uri="{9D8B030D-6E8A-4147-A177-3AD203B41FA5}">
                      <a16:colId xmlns:a16="http://schemas.microsoft.com/office/drawing/2014/main" val="20002"/>
                    </a:ext>
                  </a:extLst>
                </a:gridCol>
                <a:gridCol w="689700">
                  <a:extLst>
                    <a:ext uri="{9D8B030D-6E8A-4147-A177-3AD203B41FA5}">
                      <a16:colId xmlns:a16="http://schemas.microsoft.com/office/drawing/2014/main" val="20003"/>
                    </a:ext>
                  </a:extLst>
                </a:gridCol>
                <a:gridCol w="689700">
                  <a:extLst>
                    <a:ext uri="{9D8B030D-6E8A-4147-A177-3AD203B41FA5}">
                      <a16:colId xmlns:a16="http://schemas.microsoft.com/office/drawing/2014/main" val="20004"/>
                    </a:ext>
                  </a:extLst>
                </a:gridCol>
                <a:gridCol w="689700">
                  <a:extLst>
                    <a:ext uri="{9D8B030D-6E8A-4147-A177-3AD203B41FA5}">
                      <a16:colId xmlns:a16="http://schemas.microsoft.com/office/drawing/2014/main" val="20005"/>
                    </a:ext>
                  </a:extLst>
                </a:gridCol>
                <a:gridCol w="689700">
                  <a:extLst>
                    <a:ext uri="{9D8B030D-6E8A-4147-A177-3AD203B41FA5}">
                      <a16:colId xmlns:a16="http://schemas.microsoft.com/office/drawing/2014/main" val="20006"/>
                    </a:ext>
                  </a:extLst>
                </a:gridCol>
                <a:gridCol w="689700">
                  <a:extLst>
                    <a:ext uri="{9D8B030D-6E8A-4147-A177-3AD203B41FA5}">
                      <a16:colId xmlns:a16="http://schemas.microsoft.com/office/drawing/2014/main" val="20007"/>
                    </a:ext>
                  </a:extLst>
                </a:gridCol>
                <a:gridCol w="689700">
                  <a:extLst>
                    <a:ext uri="{9D8B030D-6E8A-4147-A177-3AD203B41FA5}">
                      <a16:colId xmlns:a16="http://schemas.microsoft.com/office/drawing/2014/main" val="20008"/>
                    </a:ext>
                  </a:extLst>
                </a:gridCol>
                <a:gridCol w="689700">
                  <a:extLst>
                    <a:ext uri="{9D8B030D-6E8A-4147-A177-3AD203B41FA5}">
                      <a16:colId xmlns:a16="http://schemas.microsoft.com/office/drawing/2014/main" val="20009"/>
                    </a:ext>
                  </a:extLst>
                </a:gridCol>
              </a:tblGrid>
              <a:tr h="381000">
                <a:tc>
                  <a:txBody>
                    <a:bodyPr/>
                    <a:lstStyle/>
                    <a:p>
                      <a:pPr marL="0" lvl="0" indent="0" algn="ctr">
                        <a:spcBef>
                          <a:spcPts val="0"/>
                        </a:spcBef>
                        <a:spcAft>
                          <a:spcPts val="0"/>
                        </a:spcAft>
                        <a:buNone/>
                      </a:pPr>
                      <a:r>
                        <a:rPr lang="pl" sz="1100">
                          <a:latin typeface="Comfortaa"/>
                          <a:ea typeface="Comfortaa"/>
                          <a:cs typeface="Comfortaa"/>
                          <a:sym typeface="Comfortaa"/>
                        </a:rPr>
                        <a:t>n = 1</a:t>
                      </a:r>
                      <a:endParaRPr sz="1100">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a:latin typeface="Comfortaa"/>
                          <a:ea typeface="Comfortaa"/>
                          <a:cs typeface="Comfortaa"/>
                          <a:sym typeface="Comfortaa"/>
                        </a:rPr>
                        <a:t>n = 2</a:t>
                      </a:r>
                      <a:endParaRPr sz="1100">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a:latin typeface="Comfortaa"/>
                          <a:ea typeface="Comfortaa"/>
                          <a:cs typeface="Comfortaa"/>
                          <a:sym typeface="Comfortaa"/>
                        </a:rPr>
                        <a:t>n = 3</a:t>
                      </a:r>
                      <a:endParaRPr sz="1100">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a:latin typeface="Comfortaa"/>
                          <a:ea typeface="Comfortaa"/>
                          <a:cs typeface="Comfortaa"/>
                          <a:sym typeface="Comfortaa"/>
                        </a:rPr>
                        <a:t>n = 4</a:t>
                      </a:r>
                      <a:endParaRPr sz="1100">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a:latin typeface="Comfortaa"/>
                          <a:ea typeface="Comfortaa"/>
                          <a:cs typeface="Comfortaa"/>
                          <a:sym typeface="Comfortaa"/>
                        </a:rPr>
                        <a:t>n = 5</a:t>
                      </a:r>
                      <a:endParaRPr sz="1100">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a:latin typeface="Comfortaa"/>
                          <a:ea typeface="Comfortaa"/>
                          <a:cs typeface="Comfortaa"/>
                          <a:sym typeface="Comfortaa"/>
                        </a:rPr>
                        <a:t>n = 6</a:t>
                      </a:r>
                      <a:endParaRPr sz="1100">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a:latin typeface="Comfortaa"/>
                          <a:ea typeface="Comfortaa"/>
                          <a:cs typeface="Comfortaa"/>
                          <a:sym typeface="Comfortaa"/>
                        </a:rPr>
                        <a:t>n = 7</a:t>
                      </a:r>
                      <a:endParaRPr sz="1100">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a:latin typeface="Comfortaa"/>
                          <a:ea typeface="Comfortaa"/>
                          <a:cs typeface="Comfortaa"/>
                          <a:sym typeface="Comfortaa"/>
                        </a:rPr>
                        <a:t>n = 8</a:t>
                      </a:r>
                      <a:endParaRPr sz="1100">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a:latin typeface="Comfortaa"/>
                          <a:ea typeface="Comfortaa"/>
                          <a:cs typeface="Comfortaa"/>
                          <a:sym typeface="Comfortaa"/>
                        </a:rPr>
                        <a:t>n = 9</a:t>
                      </a:r>
                      <a:endParaRPr sz="1100">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a:latin typeface="Comfortaa"/>
                          <a:ea typeface="Comfortaa"/>
                          <a:cs typeface="Comfortaa"/>
                          <a:sym typeface="Comfortaa"/>
                        </a:rPr>
                        <a:t>n = 10</a:t>
                      </a:r>
                      <a:endParaRPr sz="1100">
                        <a:latin typeface="Comfortaa"/>
                        <a:ea typeface="Comfortaa"/>
                        <a:cs typeface="Comfortaa"/>
                        <a:sym typeface="Comfortaa"/>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a:spcBef>
                          <a:spcPts val="0"/>
                        </a:spcBef>
                        <a:spcAft>
                          <a:spcPts val="0"/>
                        </a:spcAft>
                        <a:buNone/>
                      </a:pPr>
                      <a:r>
                        <a:rPr lang="pl" sz="1100" b="1">
                          <a:latin typeface="Comfortaa"/>
                          <a:ea typeface="Comfortaa"/>
                          <a:cs typeface="Comfortaa"/>
                          <a:sym typeface="Comfortaa"/>
                        </a:rPr>
                        <a:t>1</a:t>
                      </a:r>
                      <a:endParaRPr sz="1100" b="1">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b="1">
                          <a:latin typeface="Comfortaa"/>
                          <a:ea typeface="Comfortaa"/>
                          <a:cs typeface="Comfortaa"/>
                          <a:sym typeface="Comfortaa"/>
                        </a:rPr>
                        <a:t>1</a:t>
                      </a:r>
                      <a:endParaRPr sz="1100" b="1">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b="1">
                          <a:latin typeface="Comfortaa"/>
                          <a:ea typeface="Comfortaa"/>
                          <a:cs typeface="Comfortaa"/>
                          <a:sym typeface="Comfortaa"/>
                        </a:rPr>
                        <a:t>2</a:t>
                      </a:r>
                      <a:endParaRPr sz="1100" b="1">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b="1">
                          <a:latin typeface="Comfortaa"/>
                          <a:ea typeface="Comfortaa"/>
                          <a:cs typeface="Comfortaa"/>
                          <a:sym typeface="Comfortaa"/>
                        </a:rPr>
                        <a:t>3</a:t>
                      </a:r>
                      <a:endParaRPr sz="1100" b="1">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b="1">
                          <a:latin typeface="Comfortaa"/>
                          <a:ea typeface="Comfortaa"/>
                          <a:cs typeface="Comfortaa"/>
                          <a:sym typeface="Comfortaa"/>
                        </a:rPr>
                        <a:t>5</a:t>
                      </a:r>
                      <a:endParaRPr sz="1100" b="1">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b="1">
                          <a:latin typeface="Comfortaa"/>
                          <a:ea typeface="Comfortaa"/>
                          <a:cs typeface="Comfortaa"/>
                          <a:sym typeface="Comfortaa"/>
                        </a:rPr>
                        <a:t>8</a:t>
                      </a:r>
                      <a:endParaRPr sz="1100" b="1">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b="1">
                          <a:latin typeface="Comfortaa"/>
                          <a:ea typeface="Comfortaa"/>
                          <a:cs typeface="Comfortaa"/>
                          <a:sym typeface="Comfortaa"/>
                        </a:rPr>
                        <a:t>13</a:t>
                      </a:r>
                      <a:endParaRPr sz="1100" b="1">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b="1">
                          <a:latin typeface="Comfortaa"/>
                          <a:ea typeface="Comfortaa"/>
                          <a:cs typeface="Comfortaa"/>
                          <a:sym typeface="Comfortaa"/>
                        </a:rPr>
                        <a:t>21</a:t>
                      </a:r>
                      <a:endParaRPr sz="1100" b="1">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b="1">
                          <a:latin typeface="Comfortaa"/>
                          <a:ea typeface="Comfortaa"/>
                          <a:cs typeface="Comfortaa"/>
                          <a:sym typeface="Comfortaa"/>
                        </a:rPr>
                        <a:t>34</a:t>
                      </a:r>
                      <a:endParaRPr sz="1100" b="1">
                        <a:latin typeface="Comfortaa"/>
                        <a:ea typeface="Comfortaa"/>
                        <a:cs typeface="Comfortaa"/>
                        <a:sym typeface="Comfortaa"/>
                      </a:endParaRPr>
                    </a:p>
                  </a:txBody>
                  <a:tcPr marL="91425" marR="91425" marT="91425" marB="91425"/>
                </a:tc>
                <a:tc>
                  <a:txBody>
                    <a:bodyPr/>
                    <a:lstStyle/>
                    <a:p>
                      <a:pPr marL="0" lvl="0" indent="0" algn="ctr">
                        <a:spcBef>
                          <a:spcPts val="0"/>
                        </a:spcBef>
                        <a:spcAft>
                          <a:spcPts val="0"/>
                        </a:spcAft>
                        <a:buNone/>
                      </a:pPr>
                      <a:r>
                        <a:rPr lang="pl" sz="1100" b="1">
                          <a:latin typeface="Comfortaa"/>
                          <a:ea typeface="Comfortaa"/>
                          <a:cs typeface="Comfortaa"/>
                          <a:sym typeface="Comfortaa"/>
                        </a:rPr>
                        <a:t>55</a:t>
                      </a:r>
                      <a:endParaRPr sz="1100" b="1">
                        <a:latin typeface="Comfortaa"/>
                        <a:ea typeface="Comfortaa"/>
                        <a:cs typeface="Comfortaa"/>
                        <a:sym typeface="Comfortaa"/>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p:nvPr/>
        </p:nvSpPr>
        <p:spPr>
          <a:xfrm>
            <a:off x="0" y="2345250"/>
            <a:ext cx="9144000" cy="453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pl" sz="1800">
                <a:latin typeface="Comfortaa"/>
                <a:ea typeface="Comfortaa"/>
                <a:cs typeface="Comfortaa"/>
                <a:sym typeface="Comfortaa"/>
              </a:rPr>
              <a:t>emcc </a:t>
            </a:r>
            <a:r>
              <a:rPr lang="pl" sz="1800" b="1">
                <a:latin typeface="Comfortaa"/>
                <a:ea typeface="Comfortaa"/>
                <a:cs typeface="Comfortaa"/>
                <a:sym typeface="Comfortaa"/>
              </a:rPr>
              <a:t>fib.c</a:t>
            </a:r>
            <a:r>
              <a:rPr lang="pl" sz="1800">
                <a:latin typeface="Comfortaa"/>
                <a:ea typeface="Comfortaa"/>
                <a:cs typeface="Comfortaa"/>
                <a:sym typeface="Comfortaa"/>
              </a:rPr>
              <a:t> -O1 -o </a:t>
            </a:r>
            <a:r>
              <a:rPr lang="pl" sz="1800" b="1">
                <a:latin typeface="Comfortaa"/>
                <a:ea typeface="Comfortaa"/>
                <a:cs typeface="Comfortaa"/>
                <a:sym typeface="Comfortaa"/>
              </a:rPr>
              <a:t>fib.wasm</a:t>
            </a:r>
            <a:r>
              <a:rPr lang="pl" sz="1800">
                <a:latin typeface="Comfortaa"/>
                <a:ea typeface="Comfortaa"/>
                <a:cs typeface="Comfortaa"/>
                <a:sym typeface="Comfortaa"/>
              </a:rPr>
              <a:t> -s WASM=1 -s SIDE_MODULE=1</a:t>
            </a:r>
            <a:endParaRPr sz="180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p:nvPr/>
        </p:nvSpPr>
        <p:spPr>
          <a:xfrm>
            <a:off x="885925" y="2332388"/>
            <a:ext cx="5574900" cy="13011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1101650" y="2541363"/>
            <a:ext cx="1071900" cy="81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txBox="1"/>
          <p:nvPr/>
        </p:nvSpPr>
        <p:spPr>
          <a:xfrm>
            <a:off x="1101650" y="2541363"/>
            <a:ext cx="1071900" cy="815700"/>
          </a:xfrm>
          <a:prstGeom prst="rect">
            <a:avLst/>
          </a:prstGeom>
          <a:solidFill>
            <a:srgbClr val="EA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
                <a:latin typeface="Comfortaa"/>
                <a:ea typeface="Comfortaa"/>
                <a:cs typeface="Comfortaa"/>
                <a:sym typeface="Comfortaa"/>
              </a:rPr>
              <a:t>C/C++</a:t>
            </a:r>
            <a:endParaRPr>
              <a:latin typeface="Comfortaa"/>
              <a:ea typeface="Comfortaa"/>
              <a:cs typeface="Comfortaa"/>
              <a:sym typeface="Comfortaa"/>
            </a:endParaRPr>
          </a:p>
        </p:txBody>
      </p:sp>
      <p:sp>
        <p:nvSpPr>
          <p:cNvPr id="252" name="Shape 252"/>
          <p:cNvSpPr/>
          <p:nvPr/>
        </p:nvSpPr>
        <p:spPr>
          <a:xfrm>
            <a:off x="3272800" y="2541363"/>
            <a:ext cx="1071900" cy="81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txBox="1"/>
          <p:nvPr/>
        </p:nvSpPr>
        <p:spPr>
          <a:xfrm>
            <a:off x="3272788" y="2541363"/>
            <a:ext cx="1071900" cy="815700"/>
          </a:xfrm>
          <a:prstGeom prst="rect">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
                <a:latin typeface="Comfortaa"/>
                <a:ea typeface="Comfortaa"/>
                <a:cs typeface="Comfortaa"/>
                <a:sym typeface="Comfortaa"/>
              </a:rPr>
              <a:t>Moduł WASM</a:t>
            </a:r>
            <a:endParaRPr>
              <a:latin typeface="Comfortaa"/>
              <a:ea typeface="Comfortaa"/>
              <a:cs typeface="Comfortaa"/>
              <a:sym typeface="Comfortaa"/>
            </a:endParaRPr>
          </a:p>
        </p:txBody>
      </p:sp>
      <p:sp>
        <p:nvSpPr>
          <p:cNvPr id="254" name="Shape 254"/>
          <p:cNvSpPr/>
          <p:nvPr/>
        </p:nvSpPr>
        <p:spPr>
          <a:xfrm>
            <a:off x="5509025" y="2541375"/>
            <a:ext cx="780900" cy="815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txBox="1"/>
          <p:nvPr/>
        </p:nvSpPr>
        <p:spPr>
          <a:xfrm>
            <a:off x="5509075" y="2541375"/>
            <a:ext cx="780900" cy="8157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l"/>
              <a:t>HTML</a:t>
            </a:r>
            <a:endParaRPr/>
          </a:p>
        </p:txBody>
      </p:sp>
      <p:cxnSp>
        <p:nvCxnSpPr>
          <p:cNvPr id="256" name="Shape 256"/>
          <p:cNvCxnSpPr>
            <a:stCxn id="251" idx="3"/>
            <a:endCxn id="253" idx="1"/>
          </p:cNvCxnSpPr>
          <p:nvPr/>
        </p:nvCxnSpPr>
        <p:spPr>
          <a:xfrm>
            <a:off x="2173550" y="2949213"/>
            <a:ext cx="1099200" cy="0"/>
          </a:xfrm>
          <a:prstGeom prst="straightConnector1">
            <a:avLst/>
          </a:prstGeom>
          <a:noFill/>
          <a:ln w="9525" cap="flat" cmpd="sng">
            <a:solidFill>
              <a:schemeClr val="dk2"/>
            </a:solidFill>
            <a:prstDash val="solid"/>
            <a:round/>
            <a:headEnd type="none" w="med" len="med"/>
            <a:tailEnd type="triangle" w="med" len="med"/>
          </a:ln>
        </p:spPr>
      </p:cxnSp>
      <p:cxnSp>
        <p:nvCxnSpPr>
          <p:cNvPr id="257" name="Shape 257"/>
          <p:cNvCxnSpPr>
            <a:stCxn id="253" idx="3"/>
            <a:endCxn id="255" idx="1"/>
          </p:cNvCxnSpPr>
          <p:nvPr/>
        </p:nvCxnSpPr>
        <p:spPr>
          <a:xfrm>
            <a:off x="4344688" y="2949213"/>
            <a:ext cx="1164300" cy="0"/>
          </a:xfrm>
          <a:prstGeom prst="straightConnector1">
            <a:avLst/>
          </a:prstGeom>
          <a:noFill/>
          <a:ln w="9525" cap="flat" cmpd="sng">
            <a:solidFill>
              <a:schemeClr val="dk2"/>
            </a:solidFill>
            <a:prstDash val="solid"/>
            <a:round/>
            <a:headEnd type="none" w="med" len="med"/>
            <a:tailEnd type="triangle" w="med" len="med"/>
          </a:ln>
        </p:spPr>
      </p:cxnSp>
      <p:sp>
        <p:nvSpPr>
          <p:cNvPr id="258" name="Shape 258"/>
          <p:cNvSpPr/>
          <p:nvPr/>
        </p:nvSpPr>
        <p:spPr>
          <a:xfrm>
            <a:off x="7368275" y="2541363"/>
            <a:ext cx="627000" cy="552900"/>
          </a:xfrm>
          <a:prstGeom prst="foldedCorner">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l"/>
              <a:t>www</a:t>
            </a:r>
            <a:endParaRPr/>
          </a:p>
        </p:txBody>
      </p:sp>
      <p:sp>
        <p:nvSpPr>
          <p:cNvPr id="259" name="Shape 259"/>
          <p:cNvSpPr txBox="1"/>
          <p:nvPr/>
        </p:nvSpPr>
        <p:spPr>
          <a:xfrm>
            <a:off x="7105475" y="3094263"/>
            <a:ext cx="1152600" cy="45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1000">
                <a:latin typeface="Comfortaa"/>
                <a:ea typeface="Comfortaa"/>
                <a:cs typeface="Comfortaa"/>
                <a:sym typeface="Comfortaa"/>
              </a:rPr>
              <a:t>przeglądarka</a:t>
            </a:r>
            <a:endParaRPr sz="1000">
              <a:latin typeface="Comfortaa"/>
              <a:ea typeface="Comfortaa"/>
              <a:cs typeface="Comfortaa"/>
              <a:sym typeface="Comfortaa"/>
            </a:endParaRPr>
          </a:p>
          <a:p>
            <a:pPr marL="0" lvl="0" indent="0" algn="ctr" rtl="0">
              <a:spcBef>
                <a:spcPts val="0"/>
              </a:spcBef>
              <a:spcAft>
                <a:spcPts val="0"/>
              </a:spcAft>
              <a:buNone/>
            </a:pPr>
            <a:r>
              <a:rPr lang="pl" sz="1000">
                <a:latin typeface="Comfortaa"/>
                <a:ea typeface="Comfortaa"/>
                <a:cs typeface="Comfortaa"/>
                <a:sym typeface="Comfortaa"/>
              </a:rPr>
              <a:t>internetowa</a:t>
            </a:r>
            <a:endParaRPr sz="1000">
              <a:latin typeface="Comfortaa"/>
              <a:ea typeface="Comfortaa"/>
              <a:cs typeface="Comfortaa"/>
              <a:sym typeface="Comfortaa"/>
            </a:endParaRPr>
          </a:p>
        </p:txBody>
      </p:sp>
      <p:sp>
        <p:nvSpPr>
          <p:cNvPr id="260" name="Shape 260"/>
          <p:cNvSpPr txBox="1"/>
          <p:nvPr/>
        </p:nvSpPr>
        <p:spPr>
          <a:xfrm>
            <a:off x="885900" y="1281413"/>
            <a:ext cx="7372200" cy="45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2400">
                <a:highlight>
                  <a:srgbClr val="FFFFFF"/>
                </a:highlight>
                <a:latin typeface="Comfortaa"/>
                <a:ea typeface="Comfortaa"/>
                <a:cs typeface="Comfortaa"/>
                <a:sym typeface="Comfortaa"/>
              </a:rPr>
              <a:t>Przebieg kompilacji z C/C++ do </a:t>
            </a:r>
            <a:r>
              <a:rPr lang="pl" sz="2400" b="1">
                <a:highlight>
                  <a:srgbClr val="FFFFFF"/>
                </a:highlight>
                <a:latin typeface="Comfortaa"/>
                <a:ea typeface="Comfortaa"/>
                <a:cs typeface="Comfortaa"/>
                <a:sym typeface="Comfortaa"/>
              </a:rPr>
              <a:t>wasm</a:t>
            </a:r>
            <a:endParaRPr sz="2400" b="1">
              <a:latin typeface="Comfortaa"/>
              <a:ea typeface="Comfortaa"/>
              <a:cs typeface="Comfortaa"/>
              <a:sym typeface="Comfortaa"/>
            </a:endParaRPr>
          </a:p>
        </p:txBody>
      </p:sp>
      <p:sp>
        <p:nvSpPr>
          <p:cNvPr id="261" name="Shape 261"/>
          <p:cNvSpPr txBox="1"/>
          <p:nvPr/>
        </p:nvSpPr>
        <p:spPr>
          <a:xfrm>
            <a:off x="2173550" y="2604975"/>
            <a:ext cx="1099200" cy="425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pl"/>
              <a:t>Emscripten</a:t>
            </a:r>
            <a:endParaRPr/>
          </a:p>
        </p:txBody>
      </p:sp>
      <p:sp>
        <p:nvSpPr>
          <p:cNvPr id="262" name="Shape 262"/>
          <p:cNvSpPr txBox="1"/>
          <p:nvPr/>
        </p:nvSpPr>
        <p:spPr>
          <a:xfrm>
            <a:off x="4356475" y="2604975"/>
            <a:ext cx="1152600" cy="425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pl"/>
              <a:t>JavaScript</a:t>
            </a:r>
            <a:endParaRPr/>
          </a:p>
        </p:txBody>
      </p:sp>
      <p:cxnSp>
        <p:nvCxnSpPr>
          <p:cNvPr id="263" name="Shape 263"/>
          <p:cNvCxnSpPr/>
          <p:nvPr/>
        </p:nvCxnSpPr>
        <p:spPr>
          <a:xfrm rot="10800000" flipH="1">
            <a:off x="6550200" y="2946363"/>
            <a:ext cx="728700" cy="5700"/>
          </a:xfrm>
          <a:prstGeom prst="straightConnector1">
            <a:avLst/>
          </a:prstGeom>
          <a:noFill/>
          <a:ln w="9525" cap="flat" cmpd="sng">
            <a:solidFill>
              <a:schemeClr val="dk2"/>
            </a:solidFill>
            <a:prstDash val="dash"/>
            <a:round/>
            <a:headEnd type="none" w="med" len="med"/>
            <a:tailEnd type="triangle" w="med" len="med"/>
          </a:ln>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1221750" y="1407150"/>
            <a:ext cx="6700500" cy="2329200"/>
          </a:xfrm>
          <a:prstGeom prst="rect">
            <a:avLst/>
          </a:prstGeom>
          <a:noFill/>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pl" sz="1800">
                <a:solidFill>
                  <a:srgbClr val="990000"/>
                </a:solidFill>
                <a:latin typeface="Montserrat"/>
                <a:ea typeface="Montserrat"/>
                <a:cs typeface="Montserrat"/>
                <a:sym typeface="Montserrat"/>
              </a:rPr>
              <a:t>fetch</a:t>
            </a:r>
            <a:r>
              <a:rPr lang="pl" sz="1800">
                <a:solidFill>
                  <a:srgbClr val="000000"/>
                </a:solidFill>
                <a:latin typeface="Montserrat"/>
                <a:ea typeface="Montserrat"/>
                <a:cs typeface="Montserrat"/>
                <a:sym typeface="Montserrat"/>
              </a:rPr>
              <a:t>( </a:t>
            </a:r>
            <a:r>
              <a:rPr lang="pl" sz="1800">
                <a:solidFill>
                  <a:srgbClr val="274E13"/>
                </a:solidFill>
                <a:latin typeface="Montserrat"/>
                <a:ea typeface="Montserrat"/>
                <a:cs typeface="Montserrat"/>
                <a:sym typeface="Montserrat"/>
              </a:rPr>
              <a:t>"fib.wasm" </a:t>
            </a:r>
            <a:r>
              <a:rPr lang="pl" sz="1800">
                <a:solidFill>
                  <a:srgbClr val="000000"/>
                </a:solidFill>
                <a:latin typeface="Montserrat"/>
                <a:ea typeface="Montserrat"/>
                <a:cs typeface="Montserrat"/>
                <a:sym typeface="Montserrat"/>
              </a:rPr>
              <a:t>)</a:t>
            </a:r>
            <a:endParaRPr sz="1800">
              <a:solidFill>
                <a:srgbClr val="000000"/>
              </a:solidFill>
              <a:latin typeface="Montserrat"/>
              <a:ea typeface="Montserrat"/>
              <a:cs typeface="Montserrat"/>
              <a:sym typeface="Montserrat"/>
            </a:endParaRPr>
          </a:p>
          <a:p>
            <a:pPr marL="457200" lvl="0" indent="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r>
              <a:rPr lang="pl" sz="1800">
                <a:solidFill>
                  <a:srgbClr val="990000"/>
                </a:solidFill>
                <a:latin typeface="Montserrat"/>
                <a:ea typeface="Montserrat"/>
                <a:cs typeface="Montserrat"/>
                <a:sym typeface="Montserrat"/>
              </a:rPr>
              <a:t>then</a:t>
            </a:r>
            <a:r>
              <a:rPr lang="pl" sz="1800">
                <a:solidFill>
                  <a:srgbClr val="000000"/>
                </a:solidFill>
                <a:latin typeface="Montserrat"/>
                <a:ea typeface="Montserrat"/>
                <a:cs typeface="Montserrat"/>
                <a:sym typeface="Montserrat"/>
              </a:rPr>
              <a:t>( response =&gt; </a:t>
            </a:r>
            <a:r>
              <a:rPr lang="pl" sz="1800">
                <a:solidFill>
                  <a:srgbClr val="0000FF"/>
                </a:solidFill>
                <a:latin typeface="Montserrat"/>
                <a:ea typeface="Montserrat"/>
                <a:cs typeface="Montserrat"/>
                <a:sym typeface="Montserrat"/>
              </a:rPr>
              <a:t>response.arrayBuffer</a:t>
            </a:r>
            <a:r>
              <a:rPr lang="pl" sz="1800">
                <a:solidFill>
                  <a:srgbClr val="000000"/>
                </a:solidFill>
                <a:latin typeface="Montserrat"/>
                <a:ea typeface="Montserrat"/>
                <a:cs typeface="Montserrat"/>
                <a:sym typeface="Montserrat"/>
              </a:rPr>
              <a:t>( ))</a:t>
            </a:r>
            <a:endParaRPr sz="1800">
              <a:solidFill>
                <a:srgbClr val="000000"/>
              </a:solidFill>
              <a:latin typeface="Montserrat"/>
              <a:ea typeface="Montserrat"/>
              <a:cs typeface="Montserrat"/>
              <a:sym typeface="Montserrat"/>
            </a:endParaRPr>
          </a:p>
          <a:p>
            <a:pPr marL="457200" lvl="0" indent="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r>
              <a:rPr lang="pl" sz="1800">
                <a:solidFill>
                  <a:srgbClr val="990000"/>
                </a:solidFill>
                <a:latin typeface="Montserrat"/>
                <a:ea typeface="Montserrat"/>
                <a:cs typeface="Montserrat"/>
                <a:sym typeface="Montserrat"/>
              </a:rPr>
              <a:t>then</a:t>
            </a:r>
            <a:r>
              <a:rPr lang="pl" sz="1800">
                <a:solidFill>
                  <a:srgbClr val="000000"/>
                </a:solidFill>
                <a:latin typeface="Montserrat"/>
                <a:ea typeface="Montserrat"/>
                <a:cs typeface="Montserrat"/>
                <a:sym typeface="Montserrat"/>
              </a:rPr>
              <a:t>( bytes =&gt; </a:t>
            </a:r>
            <a:r>
              <a:rPr lang="pl" sz="1800">
                <a:solidFill>
                  <a:srgbClr val="0000FF"/>
                </a:solidFill>
                <a:latin typeface="Montserrat"/>
                <a:ea typeface="Montserrat"/>
                <a:cs typeface="Montserrat"/>
                <a:sym typeface="Montserrat"/>
              </a:rPr>
              <a:t>WebAssembly.instantiate</a:t>
            </a:r>
            <a:r>
              <a:rPr lang="pl" sz="1800">
                <a:solidFill>
                  <a:srgbClr val="000000"/>
                </a:solidFill>
                <a:latin typeface="Montserrat"/>
                <a:ea typeface="Montserrat"/>
                <a:cs typeface="Montserrat"/>
                <a:sym typeface="Montserrat"/>
              </a:rPr>
              <a:t>( bytes ))</a:t>
            </a:r>
            <a:endParaRPr sz="1800">
              <a:solidFill>
                <a:srgbClr val="000000"/>
              </a:solidFill>
              <a:latin typeface="Montserrat"/>
              <a:ea typeface="Montserrat"/>
              <a:cs typeface="Montserrat"/>
              <a:sym typeface="Montserrat"/>
            </a:endParaRPr>
          </a:p>
          <a:p>
            <a:pPr marL="457200" lvl="0" indent="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r>
              <a:rPr lang="pl" sz="1800">
                <a:solidFill>
                  <a:srgbClr val="990000"/>
                </a:solidFill>
                <a:latin typeface="Montserrat"/>
                <a:ea typeface="Montserrat"/>
                <a:cs typeface="Montserrat"/>
                <a:sym typeface="Montserrat"/>
              </a:rPr>
              <a:t>then</a:t>
            </a:r>
            <a:r>
              <a:rPr lang="pl" sz="1800">
                <a:solidFill>
                  <a:srgbClr val="000000"/>
                </a:solidFill>
                <a:latin typeface="Montserrat"/>
                <a:ea typeface="Montserrat"/>
                <a:cs typeface="Montserrat"/>
                <a:sym typeface="Montserrat"/>
              </a:rPr>
              <a:t>( results =&gt; {</a:t>
            </a:r>
            <a:endParaRPr sz="1800">
              <a:solidFill>
                <a:srgbClr val="000000"/>
              </a:solidFill>
              <a:latin typeface="Montserrat"/>
              <a:ea typeface="Montserrat"/>
              <a:cs typeface="Montserrat"/>
              <a:sym typeface="Montserrat"/>
            </a:endParaRPr>
          </a:p>
          <a:p>
            <a:pPr marL="457200" lvl="0" indent="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r>
              <a:rPr lang="pl" sz="1800">
                <a:solidFill>
                  <a:srgbClr val="0000FF"/>
                </a:solidFill>
                <a:latin typeface="Montserrat"/>
                <a:ea typeface="Montserrat"/>
                <a:cs typeface="Montserrat"/>
                <a:sym typeface="Montserrat"/>
              </a:rPr>
              <a:t>console</a:t>
            </a:r>
            <a:r>
              <a:rPr lang="pl" sz="1800">
                <a:solidFill>
                  <a:srgbClr val="000000"/>
                </a:solidFill>
                <a:latin typeface="Montserrat"/>
                <a:ea typeface="Montserrat"/>
                <a:cs typeface="Montserrat"/>
                <a:sym typeface="Montserrat"/>
              </a:rPr>
              <a:t>.log( </a:t>
            </a:r>
            <a:r>
              <a:rPr lang="pl" sz="1800" b="1">
                <a:solidFill>
                  <a:srgbClr val="000000"/>
                </a:solidFill>
                <a:latin typeface="Montserrat"/>
                <a:ea typeface="Montserrat"/>
                <a:cs typeface="Montserrat"/>
                <a:sym typeface="Montserrat"/>
              </a:rPr>
              <a:t>results.instance.exports.fib(10)</a:t>
            </a:r>
            <a:r>
              <a:rPr lang="pl" sz="1800">
                <a:solidFill>
                  <a:srgbClr val="000000"/>
                </a:solidFill>
                <a:latin typeface="Montserrat"/>
                <a:ea typeface="Montserrat"/>
                <a:cs typeface="Montserrat"/>
                <a:sym typeface="Montserrat"/>
              </a:rPr>
              <a:t>);</a:t>
            </a:r>
            <a:endParaRPr sz="1800">
              <a:solidFill>
                <a:srgbClr val="000000"/>
              </a:solidFill>
              <a:latin typeface="Montserrat"/>
              <a:ea typeface="Montserrat"/>
              <a:cs typeface="Montserrat"/>
              <a:sym typeface="Montserrat"/>
            </a:endParaRPr>
          </a:p>
          <a:p>
            <a:pPr marL="457200" lvl="0" indent="0" rtl="0">
              <a:lnSpc>
                <a:spcPct val="115000"/>
              </a:lnSpc>
              <a:spcBef>
                <a:spcPts val="0"/>
              </a:spcBef>
              <a:spcAft>
                <a:spcPts val="0"/>
              </a:spcAft>
              <a:buNone/>
            </a:pPr>
            <a:r>
              <a:rPr lang="pl" sz="1800">
                <a:solidFill>
                  <a:srgbClr val="000000"/>
                </a:solidFill>
                <a:latin typeface="Montserrat"/>
                <a:ea typeface="Montserrat"/>
                <a:cs typeface="Montserrat"/>
                <a:sym typeface="Montserrat"/>
              </a:rPr>
              <a:t> });</a:t>
            </a:r>
            <a:endParaRPr sz="1800">
              <a:solidFill>
                <a:srgbClr val="000000"/>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0" y="2292000"/>
            <a:ext cx="9144000" cy="559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pl" sz="3000" dirty="0">
                <a:uFill>
                  <a:noFill/>
                </a:uFill>
                <a:latin typeface="Comfortaa"/>
                <a:ea typeface="Comfortaa"/>
                <a:cs typeface="Comfortaa"/>
                <a:sym typeface="Comfortaa"/>
                <a:hlinkClick r:id="rId3"/>
              </a:rPr>
              <a:t>https://webassembly.studio</a:t>
            </a:r>
            <a:endParaRPr sz="3000" dirty="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p:nvPr/>
        </p:nvSpPr>
        <p:spPr>
          <a:xfrm>
            <a:off x="1781113" y="3031288"/>
            <a:ext cx="5258100" cy="15588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1781113" y="1390638"/>
            <a:ext cx="5258100" cy="10563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Shape 280"/>
          <p:cNvSpPr txBox="1">
            <a:spLocks noGrp="1"/>
          </p:cNvSpPr>
          <p:nvPr>
            <p:ph type="body" idx="1"/>
          </p:nvPr>
        </p:nvSpPr>
        <p:spPr>
          <a:xfrm>
            <a:off x="1942963" y="553413"/>
            <a:ext cx="5258100" cy="4605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pl" sz="1800" b="1">
                <a:solidFill>
                  <a:srgbClr val="000000"/>
                </a:solidFill>
                <a:latin typeface="Comfortaa"/>
                <a:ea typeface="Comfortaa"/>
                <a:cs typeface="Comfortaa"/>
                <a:sym typeface="Comfortaa"/>
              </a:rPr>
              <a:t>Webpack 4</a:t>
            </a:r>
            <a:endParaRPr sz="1800" b="1">
              <a:solidFill>
                <a:srgbClr val="000000"/>
              </a:solidFill>
              <a:latin typeface="Comfortaa"/>
              <a:ea typeface="Comfortaa"/>
              <a:cs typeface="Comfortaa"/>
              <a:sym typeface="Comfortaa"/>
            </a:endParaRPr>
          </a:p>
        </p:txBody>
      </p:sp>
      <p:sp>
        <p:nvSpPr>
          <p:cNvPr id="281" name="Shape 281"/>
          <p:cNvSpPr txBox="1"/>
          <p:nvPr/>
        </p:nvSpPr>
        <p:spPr>
          <a:xfrm>
            <a:off x="1980288" y="1469163"/>
            <a:ext cx="5382600" cy="92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pl" sz="1600">
                <a:solidFill>
                  <a:srgbClr val="990000"/>
                </a:solidFill>
                <a:latin typeface="Montserrat"/>
                <a:ea typeface="Montserrat"/>
                <a:cs typeface="Montserrat"/>
                <a:sym typeface="Montserrat"/>
              </a:rPr>
              <a:t>import</a:t>
            </a:r>
            <a:r>
              <a:rPr lang="pl" sz="1600">
                <a:latin typeface="Montserrat"/>
                <a:ea typeface="Montserrat"/>
                <a:cs typeface="Montserrat"/>
                <a:sym typeface="Montserrat"/>
              </a:rPr>
              <a:t>(</a:t>
            </a:r>
            <a:r>
              <a:rPr lang="pl" sz="1600">
                <a:solidFill>
                  <a:srgbClr val="38761D"/>
                </a:solidFill>
                <a:latin typeface="Montserrat"/>
                <a:ea typeface="Montserrat"/>
                <a:cs typeface="Montserrat"/>
                <a:sym typeface="Montserrat"/>
              </a:rPr>
              <a:t>“./mathf.js”</a:t>
            </a:r>
            <a:r>
              <a:rPr lang="pl" sz="1600">
                <a:latin typeface="Montserrat"/>
                <a:ea typeface="Montserrat"/>
                <a:cs typeface="Montserrat"/>
                <a:sym typeface="Montserrat"/>
              </a:rPr>
              <a:t>).</a:t>
            </a:r>
            <a:r>
              <a:rPr lang="pl" sz="1600">
                <a:solidFill>
                  <a:srgbClr val="0000FF"/>
                </a:solidFill>
                <a:latin typeface="Montserrat"/>
                <a:ea typeface="Montserrat"/>
                <a:cs typeface="Montserrat"/>
                <a:sym typeface="Montserrat"/>
              </a:rPr>
              <a:t>then</a:t>
            </a:r>
            <a:r>
              <a:rPr lang="pl" sz="1600">
                <a:latin typeface="Montserrat"/>
                <a:ea typeface="Montserrat"/>
                <a:cs typeface="Montserrat"/>
                <a:sym typeface="Montserrat"/>
              </a:rPr>
              <a:t>(</a:t>
            </a:r>
            <a:endParaRPr sz="1600">
              <a:latin typeface="Montserrat"/>
              <a:ea typeface="Montserrat"/>
              <a:cs typeface="Montserrat"/>
              <a:sym typeface="Montserrat"/>
            </a:endParaRPr>
          </a:p>
          <a:p>
            <a:pPr marL="0" lvl="0" indent="457200">
              <a:spcBef>
                <a:spcPts val="0"/>
              </a:spcBef>
              <a:spcAft>
                <a:spcPts val="0"/>
              </a:spcAft>
              <a:buNone/>
            </a:pPr>
            <a:r>
              <a:rPr lang="pl" sz="1600">
                <a:latin typeface="Montserrat"/>
                <a:ea typeface="Montserrat"/>
                <a:cs typeface="Montserrat"/>
                <a:sym typeface="Montserrat"/>
              </a:rPr>
              <a:t>math_f </a:t>
            </a:r>
            <a:r>
              <a:rPr lang="pl" sz="1600">
                <a:solidFill>
                  <a:srgbClr val="990000"/>
                </a:solidFill>
                <a:latin typeface="Montserrat"/>
                <a:ea typeface="Montserrat"/>
                <a:cs typeface="Montserrat"/>
                <a:sym typeface="Montserrat"/>
              </a:rPr>
              <a:t>=&gt;</a:t>
            </a:r>
            <a:r>
              <a:rPr lang="pl" sz="1600">
                <a:latin typeface="Montserrat"/>
                <a:ea typeface="Montserrat"/>
                <a:cs typeface="Montserrat"/>
                <a:sym typeface="Montserrat"/>
              </a:rPr>
              <a:t> </a:t>
            </a:r>
            <a:r>
              <a:rPr lang="pl" sz="1600">
                <a:solidFill>
                  <a:srgbClr val="0000FF"/>
                </a:solidFill>
                <a:latin typeface="Montserrat"/>
                <a:ea typeface="Montserrat"/>
                <a:cs typeface="Montserrat"/>
                <a:sym typeface="Montserrat"/>
              </a:rPr>
              <a:t>console</a:t>
            </a:r>
            <a:r>
              <a:rPr lang="pl" sz="1600">
                <a:latin typeface="Montserrat"/>
                <a:ea typeface="Montserrat"/>
                <a:cs typeface="Montserrat"/>
                <a:sym typeface="Montserrat"/>
              </a:rPr>
              <a:t>.log( math_f.</a:t>
            </a:r>
            <a:r>
              <a:rPr lang="pl" sz="1600">
                <a:solidFill>
                  <a:srgbClr val="0000FF"/>
                </a:solidFill>
                <a:latin typeface="Montserrat"/>
                <a:ea typeface="Montserrat"/>
                <a:cs typeface="Montserrat"/>
                <a:sym typeface="Montserrat"/>
              </a:rPr>
              <a:t>fibon</a:t>
            </a:r>
            <a:r>
              <a:rPr lang="pl" sz="1600">
                <a:latin typeface="Montserrat"/>
                <a:ea typeface="Montserrat"/>
                <a:cs typeface="Montserrat"/>
                <a:sym typeface="Montserrat"/>
              </a:rPr>
              <a:t>( 10 ) )</a:t>
            </a:r>
            <a:endParaRPr sz="1600">
              <a:latin typeface="Montserrat"/>
              <a:ea typeface="Montserrat"/>
              <a:cs typeface="Montserrat"/>
              <a:sym typeface="Montserrat"/>
            </a:endParaRPr>
          </a:p>
          <a:p>
            <a:pPr marL="0" lvl="0" indent="0">
              <a:spcBef>
                <a:spcPts val="0"/>
              </a:spcBef>
              <a:spcAft>
                <a:spcPts val="0"/>
              </a:spcAft>
              <a:buNone/>
            </a:pPr>
            <a:r>
              <a:rPr lang="pl" sz="1600">
                <a:latin typeface="Montserrat"/>
                <a:ea typeface="Montserrat"/>
                <a:cs typeface="Montserrat"/>
                <a:sym typeface="Montserrat"/>
              </a:rPr>
              <a:t>);</a:t>
            </a:r>
            <a:endParaRPr sz="1600">
              <a:latin typeface="Montserrat"/>
              <a:ea typeface="Montserrat"/>
              <a:cs typeface="Montserrat"/>
              <a:sym typeface="Montserrat"/>
            </a:endParaRPr>
          </a:p>
        </p:txBody>
      </p:sp>
      <p:sp>
        <p:nvSpPr>
          <p:cNvPr id="282" name="Shape 282"/>
          <p:cNvSpPr txBox="1"/>
          <p:nvPr/>
        </p:nvSpPr>
        <p:spPr>
          <a:xfrm>
            <a:off x="1980288" y="3056638"/>
            <a:ext cx="5382600" cy="1491000"/>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spcAft>
                <a:spcPts val="0"/>
              </a:spcAft>
              <a:buNone/>
            </a:pPr>
            <a:r>
              <a:rPr lang="pl" sz="1600">
                <a:solidFill>
                  <a:srgbClr val="990000"/>
                </a:solidFill>
                <a:latin typeface="Montserrat"/>
                <a:ea typeface="Montserrat"/>
                <a:cs typeface="Montserrat"/>
                <a:sym typeface="Montserrat"/>
              </a:rPr>
              <a:t>import</a:t>
            </a:r>
            <a:r>
              <a:rPr lang="pl" sz="1600">
                <a:latin typeface="Montserrat"/>
                <a:ea typeface="Montserrat"/>
                <a:cs typeface="Montserrat"/>
                <a:sym typeface="Montserrat"/>
              </a:rPr>
              <a:t> { fib } </a:t>
            </a:r>
            <a:r>
              <a:rPr lang="pl" sz="1600">
                <a:solidFill>
                  <a:srgbClr val="990000"/>
                </a:solidFill>
                <a:latin typeface="Montserrat"/>
                <a:ea typeface="Montserrat"/>
                <a:cs typeface="Montserrat"/>
                <a:sym typeface="Montserrat"/>
              </a:rPr>
              <a:t>from</a:t>
            </a:r>
            <a:r>
              <a:rPr lang="pl" sz="1600">
                <a:latin typeface="Montserrat"/>
                <a:ea typeface="Montserrat"/>
                <a:cs typeface="Montserrat"/>
                <a:sym typeface="Montserrat"/>
              </a:rPr>
              <a:t> </a:t>
            </a:r>
            <a:r>
              <a:rPr lang="pl" sz="1600">
                <a:solidFill>
                  <a:srgbClr val="38761D"/>
                </a:solidFill>
                <a:latin typeface="Montserrat"/>
                <a:ea typeface="Montserrat"/>
                <a:cs typeface="Montserrat"/>
                <a:sym typeface="Montserrat"/>
              </a:rPr>
              <a:t>“./fib.wasm”</a:t>
            </a:r>
            <a:r>
              <a:rPr lang="pl" sz="1600">
                <a:latin typeface="Montserrat"/>
                <a:ea typeface="Montserrat"/>
                <a:cs typeface="Montserrat"/>
                <a:sym typeface="Montserrat"/>
              </a:rPr>
              <a:t>;</a:t>
            </a:r>
            <a:endParaRPr sz="1600">
              <a:latin typeface="Montserrat"/>
              <a:ea typeface="Montserrat"/>
              <a:cs typeface="Montserrat"/>
              <a:sym typeface="Montserrat"/>
            </a:endParaRPr>
          </a:p>
          <a:p>
            <a:pPr marL="0" lvl="0" indent="0">
              <a:lnSpc>
                <a:spcPct val="150000"/>
              </a:lnSpc>
              <a:spcBef>
                <a:spcPts val="0"/>
              </a:spcBef>
              <a:spcAft>
                <a:spcPts val="0"/>
              </a:spcAft>
              <a:buNone/>
            </a:pPr>
            <a:r>
              <a:rPr lang="pl" sz="1600">
                <a:solidFill>
                  <a:srgbClr val="990000"/>
                </a:solidFill>
                <a:latin typeface="Montserrat"/>
                <a:ea typeface="Montserrat"/>
                <a:cs typeface="Montserrat"/>
                <a:sym typeface="Montserrat"/>
              </a:rPr>
              <a:t>export function</a:t>
            </a:r>
            <a:r>
              <a:rPr lang="pl" sz="1600">
                <a:latin typeface="Montserrat"/>
                <a:ea typeface="Montserrat"/>
                <a:cs typeface="Montserrat"/>
                <a:sym typeface="Montserrat"/>
              </a:rPr>
              <a:t> </a:t>
            </a:r>
            <a:r>
              <a:rPr lang="pl" sz="1600">
                <a:solidFill>
                  <a:srgbClr val="0000FF"/>
                </a:solidFill>
                <a:latin typeface="Montserrat"/>
                <a:ea typeface="Montserrat"/>
                <a:cs typeface="Montserrat"/>
                <a:sym typeface="Montserrat"/>
              </a:rPr>
              <a:t>fibon</a:t>
            </a:r>
            <a:r>
              <a:rPr lang="pl" sz="1600">
                <a:latin typeface="Montserrat"/>
                <a:ea typeface="Montserrat"/>
                <a:cs typeface="Montserrat"/>
                <a:sym typeface="Montserrat"/>
              </a:rPr>
              <a:t>( x ) {</a:t>
            </a:r>
            <a:endParaRPr sz="1600">
              <a:latin typeface="Montserrat"/>
              <a:ea typeface="Montserrat"/>
              <a:cs typeface="Montserrat"/>
              <a:sym typeface="Montserrat"/>
            </a:endParaRPr>
          </a:p>
          <a:p>
            <a:pPr marL="0" lvl="0" indent="0">
              <a:lnSpc>
                <a:spcPct val="150000"/>
              </a:lnSpc>
              <a:spcBef>
                <a:spcPts val="0"/>
              </a:spcBef>
              <a:spcAft>
                <a:spcPts val="0"/>
              </a:spcAft>
              <a:buNone/>
            </a:pPr>
            <a:r>
              <a:rPr lang="pl" sz="1600">
                <a:latin typeface="Montserrat"/>
                <a:ea typeface="Montserrat"/>
                <a:cs typeface="Montserrat"/>
                <a:sym typeface="Montserrat"/>
              </a:rPr>
              <a:t>	</a:t>
            </a:r>
            <a:r>
              <a:rPr lang="pl" sz="1600">
                <a:solidFill>
                  <a:srgbClr val="0000FF"/>
                </a:solidFill>
                <a:latin typeface="Montserrat"/>
                <a:ea typeface="Montserrat"/>
                <a:cs typeface="Montserrat"/>
                <a:sym typeface="Montserrat"/>
              </a:rPr>
              <a:t>return fib</a:t>
            </a:r>
            <a:r>
              <a:rPr lang="pl" sz="1600">
                <a:latin typeface="Montserrat"/>
                <a:ea typeface="Montserrat"/>
                <a:cs typeface="Montserrat"/>
                <a:sym typeface="Montserrat"/>
              </a:rPr>
              <a:t>( x );</a:t>
            </a:r>
            <a:endParaRPr sz="1600">
              <a:latin typeface="Montserrat"/>
              <a:ea typeface="Montserrat"/>
              <a:cs typeface="Montserrat"/>
              <a:sym typeface="Montserrat"/>
            </a:endParaRPr>
          </a:p>
          <a:p>
            <a:pPr marL="0" lvl="0" indent="0" rtl="0">
              <a:lnSpc>
                <a:spcPct val="150000"/>
              </a:lnSpc>
              <a:spcBef>
                <a:spcPts val="0"/>
              </a:spcBef>
              <a:spcAft>
                <a:spcPts val="0"/>
              </a:spcAft>
              <a:buNone/>
            </a:pPr>
            <a:r>
              <a:rPr lang="pl" sz="1600">
                <a:latin typeface="Montserrat"/>
                <a:ea typeface="Montserrat"/>
                <a:cs typeface="Montserrat"/>
                <a:sym typeface="Montserrat"/>
              </a:rPr>
              <a:t>}</a:t>
            </a:r>
            <a:endParaRPr sz="1600">
              <a:latin typeface="Montserrat"/>
              <a:ea typeface="Montserrat"/>
              <a:cs typeface="Montserrat"/>
              <a:sym typeface="Montserrat"/>
            </a:endParaRPr>
          </a:p>
        </p:txBody>
      </p:sp>
      <p:sp>
        <p:nvSpPr>
          <p:cNvPr id="283" name="Shape 283"/>
          <p:cNvSpPr txBox="1"/>
          <p:nvPr/>
        </p:nvSpPr>
        <p:spPr>
          <a:xfrm>
            <a:off x="1980288" y="1067988"/>
            <a:ext cx="1640700" cy="347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pl" sz="1000">
                <a:solidFill>
                  <a:srgbClr val="0000FF"/>
                </a:solidFill>
                <a:latin typeface="Comfortaa"/>
                <a:ea typeface="Comfortaa"/>
                <a:cs typeface="Comfortaa"/>
                <a:sym typeface="Comfortaa"/>
              </a:rPr>
              <a:t>_entry.js</a:t>
            </a:r>
            <a:endParaRPr sz="1000">
              <a:solidFill>
                <a:srgbClr val="0000FF"/>
              </a:solidFill>
            </a:endParaRPr>
          </a:p>
        </p:txBody>
      </p:sp>
      <p:sp>
        <p:nvSpPr>
          <p:cNvPr id="284" name="Shape 284"/>
          <p:cNvSpPr txBox="1"/>
          <p:nvPr/>
        </p:nvSpPr>
        <p:spPr>
          <a:xfrm>
            <a:off x="1980288" y="2689850"/>
            <a:ext cx="1283100" cy="341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pl" sz="1000">
                <a:solidFill>
                  <a:srgbClr val="0000FF"/>
                </a:solidFill>
                <a:latin typeface="Comfortaa"/>
                <a:ea typeface="Comfortaa"/>
                <a:cs typeface="Comfortaa"/>
                <a:sym typeface="Comfortaa"/>
              </a:rPr>
              <a:t>mathf.js</a:t>
            </a:r>
            <a:endParaRPr sz="1000">
              <a:solidFill>
                <a:srgbClr val="0000FF"/>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Shape 289"/>
          <p:cNvPicPr preferRelativeResize="0"/>
          <p:nvPr/>
        </p:nvPicPr>
        <p:blipFill>
          <a:blip r:embed="rId3">
            <a:alphaModFix/>
          </a:blip>
          <a:stretch>
            <a:fillRect/>
          </a:stretch>
        </p:blipFill>
        <p:spPr>
          <a:xfrm>
            <a:off x="1062000" y="537875"/>
            <a:ext cx="6770700" cy="4067751"/>
          </a:xfrm>
          <a:prstGeom prst="rect">
            <a:avLst/>
          </a:prstGeom>
          <a:noFill/>
          <a:ln>
            <a:noFill/>
          </a:ln>
        </p:spPr>
      </p:pic>
      <p:sp>
        <p:nvSpPr>
          <p:cNvPr id="290" name="Shape 290"/>
          <p:cNvSpPr txBox="1"/>
          <p:nvPr/>
        </p:nvSpPr>
        <p:spPr>
          <a:xfrm rot="-5400000">
            <a:off x="7875000" y="3874500"/>
            <a:ext cx="2288700" cy="24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600" i="1">
                <a:latin typeface="Comfortaa"/>
                <a:ea typeface="Comfortaa"/>
                <a:cs typeface="Comfortaa"/>
                <a:sym typeface="Comfortaa"/>
              </a:rPr>
              <a:t>źródło: https://caniuse.com/#feat=wasm</a:t>
            </a:r>
            <a:endParaRPr sz="600" i="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53850" y="1453200"/>
            <a:ext cx="7236300" cy="2237100"/>
          </a:xfrm>
          <a:prstGeom prst="rect">
            <a:avLst/>
          </a:prstGeom>
        </p:spPr>
        <p:txBody>
          <a:bodyPr spcFirstLastPara="1" wrap="square" lIns="91425" tIns="91425" rIns="91425" bIns="91425" anchor="ctr" anchorCtr="0">
            <a:noAutofit/>
          </a:bodyPr>
          <a:lstStyle/>
          <a:p>
            <a:pPr marL="0" lvl="0" indent="0" rtl="0">
              <a:lnSpc>
                <a:spcPct val="125000"/>
              </a:lnSpc>
              <a:spcBef>
                <a:spcPts val="2400"/>
              </a:spcBef>
              <a:spcAft>
                <a:spcPts val="0"/>
              </a:spcAft>
              <a:buNone/>
            </a:pPr>
            <a:r>
              <a:rPr lang="pl" sz="1800" b="1">
                <a:solidFill>
                  <a:srgbClr val="24292E"/>
                </a:solidFill>
                <a:latin typeface="Comfortaa"/>
                <a:ea typeface="Comfortaa"/>
                <a:cs typeface="Comfortaa"/>
                <a:sym typeface="Comfortaa"/>
              </a:rPr>
              <a:t>Awesome Wasm: </a:t>
            </a:r>
            <a:r>
              <a:rPr lang="pl" sz="2300" b="1">
                <a:solidFill>
                  <a:srgbClr val="24292E"/>
                </a:solidFill>
                <a:latin typeface="Comfortaa"/>
                <a:ea typeface="Comfortaa"/>
                <a:cs typeface="Comfortaa"/>
                <a:sym typeface="Comfortaa"/>
              </a:rPr>
              <a:t/>
            </a:r>
            <a:br>
              <a:rPr lang="pl" sz="2300" b="1">
                <a:solidFill>
                  <a:srgbClr val="24292E"/>
                </a:solidFill>
                <a:latin typeface="Comfortaa"/>
                <a:ea typeface="Comfortaa"/>
                <a:cs typeface="Comfortaa"/>
                <a:sym typeface="Comfortaa"/>
              </a:rPr>
            </a:br>
            <a:r>
              <a:rPr lang="pl" sz="1600" u="sng">
                <a:solidFill>
                  <a:schemeClr val="hlink"/>
                </a:solidFill>
                <a:latin typeface="Comfortaa"/>
                <a:ea typeface="Comfortaa"/>
                <a:cs typeface="Comfortaa"/>
                <a:sym typeface="Comfortaa"/>
                <a:hlinkClick r:id="rId3"/>
              </a:rPr>
              <a:t>https://github.com/mbasso/awesome-wasm</a:t>
            </a:r>
            <a:endParaRPr sz="1600">
              <a:solidFill>
                <a:srgbClr val="24292E"/>
              </a:solidFill>
              <a:latin typeface="Comfortaa"/>
              <a:ea typeface="Comfortaa"/>
              <a:cs typeface="Comfortaa"/>
              <a:sym typeface="Comfortaa"/>
            </a:endParaRPr>
          </a:p>
          <a:p>
            <a:pPr marL="0" lvl="0" indent="0" rtl="0">
              <a:lnSpc>
                <a:spcPct val="125000"/>
              </a:lnSpc>
              <a:spcBef>
                <a:spcPts val="2400"/>
              </a:spcBef>
              <a:spcAft>
                <a:spcPts val="0"/>
              </a:spcAft>
              <a:buNone/>
            </a:pPr>
            <a:endParaRPr sz="1600">
              <a:solidFill>
                <a:srgbClr val="24292E"/>
              </a:solidFill>
              <a:latin typeface="Comfortaa"/>
              <a:ea typeface="Comfortaa"/>
              <a:cs typeface="Comfortaa"/>
              <a:sym typeface="Comfortaa"/>
            </a:endParaRPr>
          </a:p>
          <a:p>
            <a:pPr marL="0" lvl="0" indent="0" rtl="0">
              <a:lnSpc>
                <a:spcPct val="120000"/>
              </a:lnSpc>
              <a:spcBef>
                <a:spcPts val="1200"/>
              </a:spcBef>
              <a:spcAft>
                <a:spcPts val="0"/>
              </a:spcAft>
              <a:buNone/>
            </a:pPr>
            <a:r>
              <a:rPr lang="pl" sz="1800" b="1">
                <a:solidFill>
                  <a:srgbClr val="333333"/>
                </a:solidFill>
                <a:latin typeface="Comfortaa"/>
                <a:ea typeface="Comfortaa"/>
                <a:cs typeface="Comfortaa"/>
                <a:sym typeface="Comfortaa"/>
              </a:rPr>
              <a:t>Oficjalna strona WebAssembly:</a:t>
            </a:r>
            <a:endParaRPr sz="1800" b="1">
              <a:solidFill>
                <a:srgbClr val="333333"/>
              </a:solidFill>
              <a:latin typeface="Comfortaa"/>
              <a:ea typeface="Comfortaa"/>
              <a:cs typeface="Comfortaa"/>
              <a:sym typeface="Comfortaa"/>
            </a:endParaRPr>
          </a:p>
          <a:p>
            <a:pPr marL="0" lvl="0" indent="0" rtl="0">
              <a:lnSpc>
                <a:spcPct val="120000"/>
              </a:lnSpc>
              <a:spcBef>
                <a:spcPts val="0"/>
              </a:spcBef>
              <a:spcAft>
                <a:spcPts val="0"/>
              </a:spcAft>
              <a:buNone/>
            </a:pPr>
            <a:r>
              <a:rPr lang="pl" sz="1600" u="sng">
                <a:solidFill>
                  <a:schemeClr val="hlink"/>
                </a:solidFill>
                <a:latin typeface="Comfortaa"/>
                <a:ea typeface="Comfortaa"/>
                <a:cs typeface="Comfortaa"/>
                <a:sym typeface="Comfortaa"/>
                <a:hlinkClick r:id="rId4"/>
              </a:rPr>
              <a:t>http://webassembly.org/</a:t>
            </a:r>
            <a:endParaRPr sz="1600">
              <a:solidFill>
                <a:srgbClr val="333333"/>
              </a:solidFill>
              <a:latin typeface="Comfortaa"/>
              <a:ea typeface="Comfortaa"/>
              <a:cs typeface="Comfortaa"/>
              <a:sym typeface="Comfortaa"/>
            </a:endParaRPr>
          </a:p>
          <a:p>
            <a:pPr marL="0" lvl="0" indent="0" rtl="0">
              <a:lnSpc>
                <a:spcPct val="120000"/>
              </a:lnSpc>
              <a:spcBef>
                <a:spcPts val="0"/>
              </a:spcBef>
              <a:spcAft>
                <a:spcPts val="0"/>
              </a:spcAft>
              <a:buNone/>
            </a:pPr>
            <a:endParaRPr sz="1600">
              <a:solidFill>
                <a:srgbClr val="333333"/>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alphaModFix/>
          </a:blip>
          <a:stretch>
            <a:fillRect/>
          </a:stretch>
        </p:blipFill>
        <p:spPr>
          <a:xfrm>
            <a:off x="4101613" y="1346475"/>
            <a:ext cx="940775" cy="940775"/>
          </a:xfrm>
          <a:prstGeom prst="rect">
            <a:avLst/>
          </a:prstGeom>
          <a:noFill/>
          <a:ln>
            <a:noFill/>
          </a:ln>
        </p:spPr>
      </p:pic>
      <p:sp>
        <p:nvSpPr>
          <p:cNvPr id="301" name="Shape 301"/>
          <p:cNvSpPr txBox="1"/>
          <p:nvPr/>
        </p:nvSpPr>
        <p:spPr>
          <a:xfrm>
            <a:off x="0" y="2403500"/>
            <a:ext cx="9144000" cy="1393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pl" sz="2400">
                <a:solidFill>
                  <a:srgbClr val="999999"/>
                </a:solidFill>
                <a:latin typeface="Comfortaa"/>
                <a:ea typeface="Comfortaa"/>
                <a:cs typeface="Comfortaa"/>
                <a:sym typeface="Comfortaa"/>
              </a:rPr>
              <a:t>O programowaniu bez kaca</a:t>
            </a:r>
            <a:endParaRPr sz="2400">
              <a:latin typeface="Comfortaa"/>
              <a:ea typeface="Comfortaa"/>
              <a:cs typeface="Comfortaa"/>
              <a:sym typeface="Comfortaa"/>
            </a:endParaRPr>
          </a:p>
          <a:p>
            <a:pPr marL="0" lvl="0" indent="0" algn="ctr">
              <a:lnSpc>
                <a:spcPct val="150000"/>
              </a:lnSpc>
              <a:spcBef>
                <a:spcPts val="0"/>
              </a:spcBef>
              <a:spcAft>
                <a:spcPts val="0"/>
              </a:spcAft>
              <a:buNone/>
            </a:pPr>
            <a:r>
              <a:rPr lang="pl" sz="2400" b="1">
                <a:latin typeface="Comfortaa"/>
                <a:ea typeface="Comfortaa"/>
                <a:cs typeface="Comfortaa"/>
                <a:sym typeface="Comfortaa"/>
              </a:rPr>
              <a:t>devenv.pl</a:t>
            </a:r>
            <a:endParaRPr sz="24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721650" y="4205858"/>
            <a:ext cx="7697400" cy="4605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pl" sz="2400" dirty="0">
                <a:solidFill>
                  <a:srgbClr val="000000"/>
                </a:solidFill>
                <a:latin typeface="Comfortaa"/>
                <a:ea typeface="Comfortaa"/>
                <a:cs typeface="Comfortaa"/>
                <a:sym typeface="Comfortaa"/>
              </a:rPr>
              <a:t>Netscape Navigator wersja 2.0.</a:t>
            </a:r>
            <a:endParaRPr sz="2400" dirty="0">
              <a:solidFill>
                <a:srgbClr val="000000"/>
              </a:solidFill>
              <a:latin typeface="Comfortaa"/>
              <a:ea typeface="Comfortaa"/>
              <a:cs typeface="Comfortaa"/>
              <a:sym typeface="Comfortaa"/>
            </a:endParaRPr>
          </a:p>
        </p:txBody>
      </p:sp>
      <p:pic>
        <p:nvPicPr>
          <p:cNvPr id="98" name="Shape 98"/>
          <p:cNvPicPr preferRelativeResize="0"/>
          <p:nvPr/>
        </p:nvPicPr>
        <p:blipFill>
          <a:blip r:embed="rId3">
            <a:alphaModFix/>
          </a:blip>
          <a:stretch>
            <a:fillRect/>
          </a:stretch>
        </p:blipFill>
        <p:spPr>
          <a:xfrm>
            <a:off x="1766925" y="563925"/>
            <a:ext cx="5606851" cy="3508674"/>
          </a:xfrm>
          <a:prstGeom prst="rect">
            <a:avLst/>
          </a:prstGeom>
          <a:noFill/>
          <a:ln>
            <a:noFill/>
          </a:ln>
        </p:spPr>
      </p:pic>
      <p:sp>
        <p:nvSpPr>
          <p:cNvPr id="99" name="Shape 99"/>
          <p:cNvSpPr txBox="1"/>
          <p:nvPr/>
        </p:nvSpPr>
        <p:spPr>
          <a:xfrm rot="-5400000">
            <a:off x="8149800" y="4149288"/>
            <a:ext cx="1739100" cy="249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pl" sz="600" i="1">
                <a:latin typeface="Comfortaa"/>
                <a:ea typeface="Comfortaa"/>
                <a:cs typeface="Comfortaa"/>
                <a:sym typeface="Comfortaa"/>
              </a:rPr>
              <a:t>źródło: Wikipedia</a:t>
            </a:r>
            <a:endParaRPr sz="600" i="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723300" y="4272376"/>
            <a:ext cx="7697400" cy="4605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pl" sz="2400">
                <a:solidFill>
                  <a:srgbClr val="000000"/>
                </a:solidFill>
                <a:latin typeface="Comfortaa"/>
                <a:ea typeface="Comfortaa"/>
                <a:cs typeface="Comfortaa"/>
                <a:sym typeface="Comfortaa"/>
              </a:rPr>
              <a:t>Animowane GIFy</a:t>
            </a:r>
            <a:endParaRPr sz="2400">
              <a:solidFill>
                <a:srgbClr val="000000"/>
              </a:solidFill>
              <a:latin typeface="Comfortaa"/>
              <a:ea typeface="Comfortaa"/>
              <a:cs typeface="Comfortaa"/>
              <a:sym typeface="Comfortaa"/>
            </a:endParaRPr>
          </a:p>
        </p:txBody>
      </p:sp>
      <p:sp>
        <p:nvSpPr>
          <p:cNvPr id="105" name="Shape 105"/>
          <p:cNvSpPr txBox="1"/>
          <p:nvPr/>
        </p:nvSpPr>
        <p:spPr>
          <a:xfrm rot="-5400000">
            <a:off x="8149800" y="4149300"/>
            <a:ext cx="1739100" cy="24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600" i="1">
                <a:latin typeface="Comfortaa"/>
                <a:ea typeface="Comfortaa"/>
                <a:cs typeface="Comfortaa"/>
                <a:sym typeface="Comfortaa"/>
              </a:rPr>
              <a:t>źródło: https://giphy.com</a:t>
            </a:r>
            <a:endParaRPr sz="600" i="1">
              <a:latin typeface="Comfortaa"/>
              <a:ea typeface="Comfortaa"/>
              <a:cs typeface="Comfortaa"/>
              <a:sym typeface="Comfortaa"/>
            </a:endParaRPr>
          </a:p>
        </p:txBody>
      </p:sp>
      <p:pic>
        <p:nvPicPr>
          <p:cNvPr id="106" name="Shape 106"/>
          <p:cNvPicPr preferRelativeResize="0"/>
          <p:nvPr/>
        </p:nvPicPr>
        <p:blipFill>
          <a:blip r:embed="rId3">
            <a:alphaModFix/>
          </a:blip>
          <a:stretch>
            <a:fillRect/>
          </a:stretch>
        </p:blipFill>
        <p:spPr>
          <a:xfrm>
            <a:off x="2900937" y="714575"/>
            <a:ext cx="3342125" cy="334212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723300" y="3868876"/>
            <a:ext cx="7697400" cy="4605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pl" sz="2400">
                <a:solidFill>
                  <a:srgbClr val="000000"/>
                </a:solidFill>
                <a:latin typeface="Comfortaa"/>
                <a:ea typeface="Comfortaa"/>
                <a:cs typeface="Comfortaa"/>
                <a:sym typeface="Comfortaa"/>
              </a:rPr>
              <a:t>JavaScript</a:t>
            </a:r>
            <a:endParaRPr sz="2400">
              <a:solidFill>
                <a:srgbClr val="000000"/>
              </a:solidFill>
              <a:latin typeface="Comfortaa"/>
              <a:ea typeface="Comfortaa"/>
              <a:cs typeface="Comfortaa"/>
              <a:sym typeface="Comfortaa"/>
            </a:endParaRPr>
          </a:p>
        </p:txBody>
      </p:sp>
      <p:pic>
        <p:nvPicPr>
          <p:cNvPr id="112" name="Shape 112"/>
          <p:cNvPicPr preferRelativeResize="0"/>
          <p:nvPr/>
        </p:nvPicPr>
        <p:blipFill>
          <a:blip r:embed="rId3">
            <a:alphaModFix/>
          </a:blip>
          <a:stretch>
            <a:fillRect/>
          </a:stretch>
        </p:blipFill>
        <p:spPr>
          <a:xfrm>
            <a:off x="3189975" y="814126"/>
            <a:ext cx="2764050" cy="2764050"/>
          </a:xfrm>
          <a:prstGeom prst="rect">
            <a:avLst/>
          </a:prstGeom>
          <a:noFill/>
          <a:ln>
            <a:noFill/>
          </a:ln>
        </p:spPr>
      </p:pic>
      <p:sp>
        <p:nvSpPr>
          <p:cNvPr id="113" name="Shape 113"/>
          <p:cNvSpPr txBox="1"/>
          <p:nvPr/>
        </p:nvSpPr>
        <p:spPr>
          <a:xfrm rot="-5400000">
            <a:off x="8149800" y="4149300"/>
            <a:ext cx="1739100" cy="24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600" i="1">
                <a:latin typeface="Comfortaa"/>
                <a:ea typeface="Comfortaa"/>
                <a:cs typeface="Comfortaa"/>
                <a:sym typeface="Comfortaa"/>
              </a:rPr>
              <a:t>źródło: Wikipedia</a:t>
            </a:r>
            <a:endParaRPr sz="600" i="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a:off x="2226875" y="1141675"/>
            <a:ext cx="4690250" cy="2340800"/>
          </a:xfrm>
          <a:prstGeom prst="rect">
            <a:avLst/>
          </a:prstGeom>
          <a:noFill/>
          <a:ln>
            <a:noFill/>
          </a:ln>
        </p:spPr>
      </p:pic>
      <p:sp>
        <p:nvSpPr>
          <p:cNvPr id="119" name="Shape 119"/>
          <p:cNvSpPr txBox="1"/>
          <p:nvPr/>
        </p:nvSpPr>
        <p:spPr>
          <a:xfrm rot="-5400000">
            <a:off x="7758750" y="3758250"/>
            <a:ext cx="2521200" cy="24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600" i="1">
                <a:latin typeface="Comfortaa"/>
                <a:ea typeface="Comfortaa"/>
                <a:cs typeface="Comfortaa"/>
                <a:sym typeface="Comfortaa"/>
              </a:rPr>
              <a:t>http://nickdesaulniers.github.io/wasm-fowa/slides/#/</a:t>
            </a:r>
            <a:endParaRPr sz="600" i="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p:nvPr/>
        </p:nvSpPr>
        <p:spPr>
          <a:xfrm>
            <a:off x="20700" y="2099700"/>
            <a:ext cx="9102600" cy="94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l" sz="4800">
                <a:latin typeface="Comfortaa"/>
                <a:ea typeface="Comfortaa"/>
                <a:cs typeface="Comfortaa"/>
                <a:sym typeface="Comfortaa"/>
              </a:rPr>
              <a:t>2008</a:t>
            </a:r>
            <a:endParaRPr sz="480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471875" y="3747125"/>
            <a:ext cx="8197200" cy="4605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pl" sz="2400">
                <a:solidFill>
                  <a:srgbClr val="000000"/>
                </a:solidFill>
                <a:latin typeface="Comfortaa"/>
                <a:ea typeface="Comfortaa"/>
                <a:cs typeface="Comfortaa"/>
                <a:sym typeface="Comfortaa"/>
              </a:rPr>
              <a:t>Google Chrome oraz silnik JavaScript </a:t>
            </a:r>
            <a:r>
              <a:rPr lang="pl" sz="2400" b="1">
                <a:solidFill>
                  <a:srgbClr val="000000"/>
                </a:solidFill>
                <a:latin typeface="Comfortaa"/>
                <a:ea typeface="Comfortaa"/>
                <a:cs typeface="Comfortaa"/>
                <a:sym typeface="Comfortaa"/>
              </a:rPr>
              <a:t>V8</a:t>
            </a:r>
            <a:endParaRPr sz="2400" b="1">
              <a:solidFill>
                <a:srgbClr val="000000"/>
              </a:solidFill>
              <a:latin typeface="Comfortaa"/>
              <a:ea typeface="Comfortaa"/>
              <a:cs typeface="Comfortaa"/>
              <a:sym typeface="Comfortaa"/>
            </a:endParaRPr>
          </a:p>
        </p:txBody>
      </p:sp>
      <p:pic>
        <p:nvPicPr>
          <p:cNvPr id="130" name="Shape 130"/>
          <p:cNvPicPr preferRelativeResize="0"/>
          <p:nvPr/>
        </p:nvPicPr>
        <p:blipFill>
          <a:blip r:embed="rId3">
            <a:alphaModFix/>
          </a:blip>
          <a:stretch>
            <a:fillRect/>
          </a:stretch>
        </p:blipFill>
        <p:spPr>
          <a:xfrm>
            <a:off x="4431926" y="1067725"/>
            <a:ext cx="2336677" cy="2336677"/>
          </a:xfrm>
          <a:prstGeom prst="rect">
            <a:avLst/>
          </a:prstGeom>
          <a:noFill/>
          <a:ln>
            <a:noFill/>
          </a:ln>
        </p:spPr>
      </p:pic>
      <p:pic>
        <p:nvPicPr>
          <p:cNvPr id="131" name="Shape 131"/>
          <p:cNvPicPr preferRelativeResize="0"/>
          <p:nvPr/>
        </p:nvPicPr>
        <p:blipFill>
          <a:blip r:embed="rId4">
            <a:alphaModFix/>
          </a:blip>
          <a:stretch>
            <a:fillRect/>
          </a:stretch>
        </p:blipFill>
        <p:spPr>
          <a:xfrm>
            <a:off x="2375401" y="1403919"/>
            <a:ext cx="1664288" cy="1664285"/>
          </a:xfrm>
          <a:prstGeom prst="rect">
            <a:avLst/>
          </a:prstGeom>
          <a:noFill/>
          <a:ln>
            <a:noFill/>
          </a:ln>
        </p:spPr>
      </p:pic>
      <p:sp>
        <p:nvSpPr>
          <p:cNvPr id="132" name="Shape 132"/>
          <p:cNvSpPr txBox="1"/>
          <p:nvPr/>
        </p:nvSpPr>
        <p:spPr>
          <a:xfrm rot="-5400000">
            <a:off x="8149800" y="4149300"/>
            <a:ext cx="1739100" cy="24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l" sz="600" i="1">
                <a:latin typeface="Comfortaa"/>
                <a:ea typeface="Comfortaa"/>
                <a:cs typeface="Comfortaa"/>
                <a:sym typeface="Comfortaa"/>
              </a:rPr>
              <a:t>źródło: Wikipedia</a:t>
            </a:r>
            <a:endParaRPr sz="600" i="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723300" y="4138826"/>
            <a:ext cx="7697400" cy="4605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pl" sz="1400">
                <a:solidFill>
                  <a:srgbClr val="000000"/>
                </a:solidFill>
                <a:latin typeface="Comfortaa"/>
                <a:ea typeface="Comfortaa"/>
                <a:cs typeface="Comfortaa"/>
                <a:sym typeface="Comfortaa"/>
              </a:rPr>
              <a:t>https://hacks.mozilla.org/2017/02/a-cartoon-intro-to-webassembly/</a:t>
            </a:r>
            <a:endParaRPr sz="1400">
              <a:solidFill>
                <a:srgbClr val="000000"/>
              </a:solidFill>
              <a:latin typeface="Comfortaa"/>
              <a:ea typeface="Comfortaa"/>
              <a:cs typeface="Comfortaa"/>
              <a:sym typeface="Comfortaa"/>
            </a:endParaRPr>
          </a:p>
        </p:txBody>
      </p:sp>
      <p:pic>
        <p:nvPicPr>
          <p:cNvPr id="138" name="Shape 138"/>
          <p:cNvPicPr preferRelativeResize="0"/>
          <p:nvPr/>
        </p:nvPicPr>
        <p:blipFill>
          <a:blip r:embed="rId3">
            <a:alphaModFix/>
          </a:blip>
          <a:stretch>
            <a:fillRect/>
          </a:stretch>
        </p:blipFill>
        <p:spPr>
          <a:xfrm>
            <a:off x="2335899" y="443450"/>
            <a:ext cx="4387197" cy="3587699"/>
          </a:xfrm>
          <a:prstGeom prst="rect">
            <a:avLst/>
          </a:prstGeom>
          <a:noFill/>
          <a:ln>
            <a:noFill/>
          </a:ln>
        </p:spPr>
      </p:pic>
      <p:sp>
        <p:nvSpPr>
          <p:cNvPr id="139" name="Shape 139"/>
          <p:cNvSpPr txBox="1"/>
          <p:nvPr/>
        </p:nvSpPr>
        <p:spPr>
          <a:xfrm>
            <a:off x="1393550" y="4031150"/>
            <a:ext cx="525600" cy="235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pl" sz="600">
                <a:latin typeface="Comfortaa"/>
                <a:ea typeface="Comfortaa"/>
                <a:cs typeface="Comfortaa"/>
                <a:sym typeface="Comfortaa"/>
              </a:rPr>
              <a:t>źródło:</a:t>
            </a:r>
            <a:endParaRPr sz="60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1976</Words>
  <Application>Microsoft Office PowerPoint</Application>
  <PresentationFormat>Pokaz na ekranie (16:9)</PresentationFormat>
  <Paragraphs>194</Paragraphs>
  <Slides>29</Slides>
  <Notes>29</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29</vt:i4>
      </vt:variant>
    </vt:vector>
  </HeadingPairs>
  <TitlesOfParts>
    <vt:vector size="35" baseType="lpstr">
      <vt:lpstr>Montserrat</vt:lpstr>
      <vt:lpstr>Arial</vt:lpstr>
      <vt:lpstr>Raleway</vt:lpstr>
      <vt:lpstr>Comfortaa</vt:lpstr>
      <vt:lpstr>Lato</vt:lpstr>
      <vt:lpstr>Streamline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cp:lastModifiedBy>Dariusz Wrzesień</cp:lastModifiedBy>
  <cp:revision>17</cp:revision>
  <dcterms:modified xsi:type="dcterms:W3CDTF">2018-04-09T09:39:01Z</dcterms:modified>
</cp:coreProperties>
</file>